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0" r:id="rId3"/>
    <p:sldId id="281" r:id="rId4"/>
    <p:sldId id="282" r:id="rId5"/>
    <p:sldId id="268" r:id="rId6"/>
    <p:sldId id="265" r:id="rId7"/>
    <p:sldId id="269" r:id="rId8"/>
    <p:sldId id="278" r:id="rId9"/>
    <p:sldId id="279" r:id="rId10"/>
    <p:sldId id="271" r:id="rId11"/>
    <p:sldId id="272" r:id="rId12"/>
    <p:sldId id="273" r:id="rId13"/>
    <p:sldId id="274" r:id="rId14"/>
    <p:sldId id="266" r:id="rId15"/>
    <p:sldId id="264" r:id="rId16"/>
    <p:sldId id="275" r:id="rId17"/>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252077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2945620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297116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1624075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71916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2024675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4073433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1068233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260664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68047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F95B27E-1D13-4BC7-8260-936EC8052364}" type="datetimeFigureOut">
              <a:rPr kumimoji="1" lang="ja-JP" altLang="en-US" smtClean="0"/>
              <a:t>2013/11/26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808539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5B27E-1D13-4BC7-8260-936EC8052364}" type="datetimeFigureOut">
              <a:rPr kumimoji="1" lang="ja-JP" altLang="en-US" smtClean="0"/>
              <a:t>2013/11/26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0EE55-D7A5-44B9-BBD6-1FA3E1E10968}" type="slidenum">
              <a:rPr kumimoji="1" lang="ja-JP" altLang="en-US" smtClean="0"/>
              <a:t>‹#›</a:t>
            </a:fld>
            <a:endParaRPr kumimoji="1" lang="ja-JP" altLang="en-US"/>
          </a:p>
        </p:txBody>
      </p:sp>
    </p:spTree>
    <p:extLst>
      <p:ext uri="{BB962C8B-B14F-4D97-AF65-F5344CB8AC3E}">
        <p14:creationId xmlns:p14="http://schemas.microsoft.com/office/powerpoint/2010/main" val="1077045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23528" y="1146038"/>
            <a:ext cx="8352928" cy="698786"/>
          </a:xfrm>
        </p:spPr>
        <p:txBody>
          <a:bodyPr>
            <a:normAutofit/>
          </a:bodyPr>
          <a:lstStyle/>
          <a:p>
            <a:r>
              <a:rPr lang="ja-JP" altLang="en-US" dirty="0" smtClean="0"/>
              <a:t>地球研</a:t>
            </a:r>
            <a:r>
              <a:rPr lang="ja-JP" altLang="en-US" dirty="0"/>
              <a:t>プロジェクト</a:t>
            </a:r>
            <a:r>
              <a:rPr lang="ja-JP" altLang="en-US" dirty="0" smtClean="0"/>
              <a:t>の</a:t>
            </a:r>
            <a:r>
              <a:rPr lang="ja-JP" altLang="en-US" dirty="0"/>
              <a:t>種別</a:t>
            </a:r>
            <a:endParaRPr kumimoji="1" lang="ja-JP" altLang="en-US" dirty="0"/>
          </a:p>
        </p:txBody>
      </p:sp>
      <p:sp>
        <p:nvSpPr>
          <p:cNvPr id="4" name="正方形/長方形 3"/>
          <p:cNvSpPr/>
          <p:nvPr/>
        </p:nvSpPr>
        <p:spPr>
          <a:xfrm>
            <a:off x="1238030" y="188640"/>
            <a:ext cx="6396303" cy="523220"/>
          </a:xfrm>
          <a:prstGeom prst="rect">
            <a:avLst/>
          </a:prstGeom>
        </p:spPr>
        <p:txBody>
          <a:bodyPr wrap="none">
            <a:spAutoFit/>
          </a:bodyPr>
          <a:lstStyle/>
          <a:p>
            <a:pPr algn="ctr"/>
            <a:r>
              <a:rPr lang="ja-JP" altLang="en-US" sz="2800" b="1" dirty="0" smtClean="0"/>
              <a:t>機関連携プロジェクト予備研究（ＦＳ）公募</a:t>
            </a:r>
            <a:endParaRPr lang="ja-JP" altLang="en-US" sz="2800" b="1" dirty="0"/>
          </a:p>
        </p:txBody>
      </p:sp>
      <p:sp>
        <p:nvSpPr>
          <p:cNvPr id="6" name="円/楕円 5"/>
          <p:cNvSpPr/>
          <p:nvPr/>
        </p:nvSpPr>
        <p:spPr>
          <a:xfrm>
            <a:off x="1691680" y="1844824"/>
            <a:ext cx="4104456" cy="1405027"/>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t>連携研究</a:t>
            </a:r>
            <a:endParaRPr lang="en-US" altLang="ja-JP" sz="2800" dirty="0" smtClean="0"/>
          </a:p>
          <a:p>
            <a:pPr algn="ctr"/>
            <a:r>
              <a:rPr lang="ja-JP" altLang="en-US" sz="2800" dirty="0" smtClean="0"/>
              <a:t>プロジェクト</a:t>
            </a:r>
            <a:endParaRPr lang="ja-JP" altLang="en-US" sz="2800" dirty="0"/>
          </a:p>
        </p:txBody>
      </p:sp>
      <p:sp>
        <p:nvSpPr>
          <p:cNvPr id="7" name="円/楕円 6"/>
          <p:cNvSpPr/>
          <p:nvPr/>
        </p:nvSpPr>
        <p:spPr>
          <a:xfrm>
            <a:off x="1691680" y="3459349"/>
            <a:ext cx="3960440" cy="140981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800" dirty="0" smtClean="0"/>
              <a:t>基幹研究</a:t>
            </a:r>
            <a:endParaRPr lang="en-US" altLang="ja-JP" sz="2800" dirty="0" smtClean="0"/>
          </a:p>
          <a:p>
            <a:pPr algn="ctr"/>
            <a:r>
              <a:rPr lang="ja-JP" altLang="en-US" sz="2800" dirty="0" smtClean="0"/>
              <a:t>プロジェクト</a:t>
            </a:r>
            <a:endParaRPr kumimoji="1" lang="ja-JP" altLang="en-US" sz="2800" dirty="0"/>
          </a:p>
        </p:txBody>
      </p:sp>
      <p:sp>
        <p:nvSpPr>
          <p:cNvPr id="8" name="正方形/長方形 7"/>
          <p:cNvSpPr/>
          <p:nvPr/>
        </p:nvSpPr>
        <p:spPr>
          <a:xfrm>
            <a:off x="5940152" y="3596823"/>
            <a:ext cx="2822980" cy="1200329"/>
          </a:xfrm>
          <a:prstGeom prst="rect">
            <a:avLst/>
          </a:prstGeom>
        </p:spPr>
        <p:txBody>
          <a:bodyPr wrap="square">
            <a:spAutoFit/>
          </a:bodyPr>
          <a:lstStyle/>
          <a:p>
            <a:r>
              <a:rPr lang="ja-JP" altLang="en-US" dirty="0" smtClean="0"/>
              <a:t>地球研の基幹研究ハブ部門が</a:t>
            </a:r>
            <a:r>
              <a:rPr lang="ja-JP" altLang="en-US" dirty="0"/>
              <a:t>、研究成果の設計科学としての統合を目指して構想</a:t>
            </a:r>
            <a:r>
              <a:rPr lang="ja-JP" altLang="en-US" dirty="0" smtClean="0"/>
              <a:t>・育成する</a:t>
            </a:r>
            <a:endParaRPr lang="ja-JP" altLang="en-US" dirty="0"/>
          </a:p>
        </p:txBody>
      </p:sp>
      <p:sp>
        <p:nvSpPr>
          <p:cNvPr id="9" name="正方形/長方形 8"/>
          <p:cNvSpPr/>
          <p:nvPr/>
        </p:nvSpPr>
        <p:spPr>
          <a:xfrm>
            <a:off x="5940152" y="1916832"/>
            <a:ext cx="2880320" cy="1200329"/>
          </a:xfrm>
          <a:prstGeom prst="rect">
            <a:avLst/>
          </a:prstGeom>
        </p:spPr>
        <p:txBody>
          <a:bodyPr wrap="square">
            <a:spAutoFit/>
          </a:bodyPr>
          <a:lstStyle/>
          <a:p>
            <a:r>
              <a:rPr lang="ja-JP" altLang="en-US" dirty="0"/>
              <a:t>研究者コミュニティから地球環境問題の解決に資する独創的な領域融合研究のアイデアを広く</a:t>
            </a:r>
            <a:r>
              <a:rPr lang="ja-JP" altLang="en-US" dirty="0" smtClean="0"/>
              <a:t>公募する</a:t>
            </a:r>
            <a:endParaRPr lang="ja-JP" altLang="en-US" dirty="0"/>
          </a:p>
        </p:txBody>
      </p:sp>
      <p:sp>
        <p:nvSpPr>
          <p:cNvPr id="11" name="正方形/長方形 10"/>
          <p:cNvSpPr/>
          <p:nvPr/>
        </p:nvSpPr>
        <p:spPr>
          <a:xfrm>
            <a:off x="6228184" y="692696"/>
            <a:ext cx="2592288" cy="400110"/>
          </a:xfrm>
          <a:prstGeom prst="rect">
            <a:avLst/>
          </a:prstGeom>
        </p:spPr>
        <p:txBody>
          <a:bodyPr wrap="square">
            <a:spAutoFit/>
          </a:bodyPr>
          <a:lstStyle/>
          <a:p>
            <a:r>
              <a:rPr lang="en-US" altLang="ja-JP" sz="2000" dirty="0" smtClean="0"/>
              <a:t>※FS</a:t>
            </a:r>
            <a:r>
              <a:rPr lang="ja-JP" altLang="en-US" sz="2000" dirty="0"/>
              <a:t>：</a:t>
            </a:r>
            <a:r>
              <a:rPr lang="en-US" altLang="ja-JP" sz="2000" dirty="0" smtClean="0"/>
              <a:t>Feasibility Study</a:t>
            </a:r>
            <a:endParaRPr lang="ja-JP" altLang="en-US" sz="2000" dirty="0"/>
          </a:p>
        </p:txBody>
      </p:sp>
      <p:sp>
        <p:nvSpPr>
          <p:cNvPr id="10" name="円/楕円 9"/>
          <p:cNvSpPr/>
          <p:nvPr/>
        </p:nvSpPr>
        <p:spPr>
          <a:xfrm>
            <a:off x="1691680" y="5229200"/>
            <a:ext cx="4104456" cy="129614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t>機関連携</a:t>
            </a:r>
            <a:endParaRPr lang="en-US" altLang="ja-JP" sz="2800" dirty="0" smtClean="0"/>
          </a:p>
          <a:p>
            <a:pPr algn="ctr"/>
            <a:r>
              <a:rPr lang="ja-JP" altLang="en-US" sz="2800" dirty="0" smtClean="0"/>
              <a:t>プロジェクト</a:t>
            </a:r>
            <a:endParaRPr lang="ja-JP" altLang="en-US" sz="2800" dirty="0"/>
          </a:p>
        </p:txBody>
      </p:sp>
      <p:sp>
        <p:nvSpPr>
          <p:cNvPr id="5" name="正方形/長方形 4"/>
          <p:cNvSpPr/>
          <p:nvPr/>
        </p:nvSpPr>
        <p:spPr>
          <a:xfrm>
            <a:off x="5940152" y="5180999"/>
            <a:ext cx="2822980" cy="1200329"/>
          </a:xfrm>
          <a:prstGeom prst="rect">
            <a:avLst/>
          </a:prstGeom>
        </p:spPr>
        <p:txBody>
          <a:bodyPr wrap="square">
            <a:spAutoFit/>
          </a:bodyPr>
          <a:lstStyle/>
          <a:p>
            <a:pPr lvl="0"/>
            <a:r>
              <a:rPr lang="ja-JP" altLang="en-US" dirty="0" smtClean="0">
                <a:solidFill>
                  <a:prstClr val="black"/>
                </a:solidFill>
              </a:rPr>
              <a:t>地球研が求める要件にしたがって大学・研究機関との協定のもとで共同研究として公募・実施する</a:t>
            </a:r>
            <a:endParaRPr lang="ja-JP" altLang="en-US" dirty="0">
              <a:solidFill>
                <a:prstClr val="black"/>
              </a:solidFill>
            </a:endParaRPr>
          </a:p>
        </p:txBody>
      </p:sp>
      <p:sp>
        <p:nvSpPr>
          <p:cNvPr id="12" name="正方形/長方形 11"/>
          <p:cNvSpPr/>
          <p:nvPr/>
        </p:nvSpPr>
        <p:spPr>
          <a:xfrm>
            <a:off x="8129731" y="142473"/>
            <a:ext cx="690739" cy="307777"/>
          </a:xfrm>
          <a:prstGeom prst="rect">
            <a:avLst/>
          </a:prstGeom>
        </p:spPr>
        <p:txBody>
          <a:bodyPr wrap="square">
            <a:spAutoFit/>
          </a:bodyPr>
          <a:lstStyle/>
          <a:p>
            <a:r>
              <a:rPr lang="ja-JP" altLang="en-US" sz="1400" b="1" dirty="0" smtClean="0"/>
              <a:t>資料３</a:t>
            </a:r>
            <a:endParaRPr lang="ja-JP" altLang="en-US" sz="1400" b="1" dirty="0"/>
          </a:p>
        </p:txBody>
      </p:sp>
      <p:sp>
        <p:nvSpPr>
          <p:cNvPr id="2" name="正方形/長方形 1"/>
          <p:cNvSpPr/>
          <p:nvPr/>
        </p:nvSpPr>
        <p:spPr>
          <a:xfrm>
            <a:off x="8187068" y="157281"/>
            <a:ext cx="576064" cy="27816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62678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980728"/>
            <a:ext cx="8568952" cy="5693866"/>
          </a:xfrm>
          <a:prstGeom prst="rect">
            <a:avLst/>
          </a:prstGeom>
        </p:spPr>
        <p:txBody>
          <a:bodyPr wrap="square">
            <a:spAutoFit/>
          </a:bodyPr>
          <a:lstStyle/>
          <a:p>
            <a:r>
              <a:rPr lang="ja-JP" altLang="en-US" sz="2800" b="1" dirty="0" smtClean="0">
                <a:solidFill>
                  <a:prstClr val="black"/>
                </a:solidFill>
              </a:rPr>
              <a:t>機関連携</a:t>
            </a:r>
            <a:r>
              <a:rPr lang="ja-JP" altLang="en-US" sz="2800" b="1" dirty="0">
                <a:solidFill>
                  <a:prstClr val="black"/>
                </a:solidFill>
              </a:rPr>
              <a:t>プロジェクトの提案にあたって、研究内容に求められる</a:t>
            </a:r>
            <a:r>
              <a:rPr lang="ja-JP" altLang="en-US" sz="2800" b="1" dirty="0" smtClean="0">
                <a:solidFill>
                  <a:prstClr val="black"/>
                </a:solidFill>
              </a:rPr>
              <a:t>もの（到達目標）</a:t>
            </a:r>
            <a:endParaRPr lang="en-US" altLang="ja-JP" sz="2800" b="1" dirty="0" smtClean="0">
              <a:solidFill>
                <a:prstClr val="black"/>
              </a:solidFill>
            </a:endParaRPr>
          </a:p>
          <a:p>
            <a:r>
              <a:rPr lang="ja-JP" altLang="en-US" sz="2800" b="1" dirty="0" smtClean="0">
                <a:solidFill>
                  <a:prstClr val="black"/>
                </a:solidFill>
              </a:rPr>
              <a:t>ＦＳの</a:t>
            </a:r>
            <a:r>
              <a:rPr lang="ja-JP" altLang="en-US" sz="2800" b="1" dirty="0">
                <a:solidFill>
                  <a:prstClr val="black"/>
                </a:solidFill>
              </a:rPr>
              <a:t>提案に際しては、これらの項目を十分</a:t>
            </a:r>
            <a:r>
              <a:rPr lang="ja-JP" altLang="en-US" sz="2800" b="1" dirty="0" smtClean="0">
                <a:solidFill>
                  <a:prstClr val="black"/>
                </a:solidFill>
              </a:rPr>
              <a:t>に検討してくださ</a:t>
            </a:r>
            <a:r>
              <a:rPr lang="ja-JP" altLang="en-US" sz="2800" b="1" dirty="0">
                <a:solidFill>
                  <a:prstClr val="black"/>
                </a:solidFill>
              </a:rPr>
              <a:t>い</a:t>
            </a:r>
            <a:endParaRPr lang="en-US" altLang="ja-JP" sz="2800" b="1" dirty="0" smtClean="0">
              <a:solidFill>
                <a:prstClr val="black"/>
              </a:solidFill>
            </a:endParaRPr>
          </a:p>
          <a:p>
            <a:endParaRPr lang="en-US" altLang="ja-JP" sz="2800" b="1" dirty="0" smtClean="0">
              <a:solidFill>
                <a:prstClr val="black"/>
              </a:solidFill>
            </a:endParaRPr>
          </a:p>
          <a:p>
            <a:pPr algn="ctr"/>
            <a:r>
              <a:rPr lang="ja-JP" altLang="en-US" sz="2800" b="1" dirty="0">
                <a:solidFill>
                  <a:prstClr val="black"/>
                </a:solidFill>
              </a:rPr>
              <a:t>機関連携プロジェクトに期待する研究</a:t>
            </a:r>
            <a:r>
              <a:rPr lang="ja-JP" altLang="en-US" sz="2800" b="1" dirty="0" smtClean="0">
                <a:solidFill>
                  <a:prstClr val="black"/>
                </a:solidFill>
              </a:rPr>
              <a:t>内容</a:t>
            </a:r>
            <a:endParaRPr lang="en-US" altLang="ja-JP" sz="2800" b="1" dirty="0" smtClean="0">
              <a:solidFill>
                <a:prstClr val="black"/>
              </a:solidFill>
            </a:endParaRPr>
          </a:p>
          <a:p>
            <a:pPr algn="ctr"/>
            <a:endParaRPr lang="en-US" altLang="ja-JP" sz="2800" b="1" dirty="0">
              <a:solidFill>
                <a:prstClr val="black"/>
              </a:solidFill>
            </a:endParaRPr>
          </a:p>
          <a:p>
            <a:r>
              <a:rPr lang="ja-JP" altLang="en-US" sz="2800" b="1" dirty="0">
                <a:solidFill>
                  <a:prstClr val="black"/>
                </a:solidFill>
              </a:rPr>
              <a:t>（１） 連携機関の研究リソースの活用</a:t>
            </a:r>
          </a:p>
          <a:p>
            <a:r>
              <a:rPr lang="ja-JP" altLang="en-US" sz="2800" b="1" dirty="0">
                <a:solidFill>
                  <a:schemeClr val="accent1">
                    <a:lumMod val="75000"/>
                  </a:schemeClr>
                </a:solidFill>
              </a:rPr>
              <a:t>連携する研究機関（大学・研究機関等）がこれまでに蓄積してきた地球環境学に</a:t>
            </a:r>
            <a:r>
              <a:rPr lang="ja-JP" altLang="en-US" sz="2800" b="1" dirty="0" smtClean="0">
                <a:solidFill>
                  <a:schemeClr val="accent1">
                    <a:lumMod val="75000"/>
                  </a:schemeClr>
                </a:solidFill>
              </a:rPr>
              <a:t>かかわる</a:t>
            </a:r>
            <a:r>
              <a:rPr lang="ja-JP" altLang="en-US" sz="2800" b="1" dirty="0">
                <a:solidFill>
                  <a:schemeClr val="accent1">
                    <a:lumMod val="75000"/>
                  </a:schemeClr>
                </a:solidFill>
              </a:rPr>
              <a:t>独自の研究リソースを十分に活用するものであると同時に、地球研との連携、並び</a:t>
            </a:r>
            <a:r>
              <a:rPr lang="ja-JP" altLang="en-US" sz="2800" b="1" dirty="0" smtClean="0">
                <a:solidFill>
                  <a:schemeClr val="accent1">
                    <a:lumMod val="75000"/>
                  </a:schemeClr>
                </a:solidFill>
              </a:rPr>
              <a:t>に関連</a:t>
            </a:r>
            <a:r>
              <a:rPr lang="ja-JP" altLang="en-US" sz="2800" b="1" dirty="0">
                <a:solidFill>
                  <a:schemeClr val="accent1">
                    <a:lumMod val="75000"/>
                  </a:schemeClr>
                </a:solidFill>
              </a:rPr>
              <a:t>する国内外の研究者コミュニティとの広範な協働を通じて、さらなる</a:t>
            </a:r>
            <a:r>
              <a:rPr lang="ja-JP" altLang="en-US" sz="2800" b="1" dirty="0" smtClean="0">
                <a:solidFill>
                  <a:schemeClr val="accent1">
                    <a:lumMod val="75000"/>
                  </a:schemeClr>
                </a:solidFill>
              </a:rPr>
              <a:t>イノベーション</a:t>
            </a:r>
            <a:r>
              <a:rPr lang="ja-JP" altLang="en-US" sz="2800" b="1" dirty="0">
                <a:solidFill>
                  <a:schemeClr val="accent1">
                    <a:lumMod val="75000"/>
                  </a:schemeClr>
                </a:solidFill>
              </a:rPr>
              <a:t>が期待できること。</a:t>
            </a:r>
            <a:endParaRPr lang="en-US" altLang="ja-JP" sz="2800" b="1" dirty="0" smtClean="0">
              <a:solidFill>
                <a:schemeClr val="accent1">
                  <a:lumMod val="75000"/>
                </a:schemeClr>
              </a:solidFill>
            </a:endParaRPr>
          </a:p>
        </p:txBody>
      </p:sp>
      <p:sp>
        <p:nvSpPr>
          <p:cNvPr id="3" name="正方形/長方形 2"/>
          <p:cNvSpPr/>
          <p:nvPr/>
        </p:nvSpPr>
        <p:spPr>
          <a:xfrm>
            <a:off x="971600" y="260648"/>
            <a:ext cx="7200800"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smtClean="0">
                <a:solidFill>
                  <a:prstClr val="black"/>
                </a:solidFill>
              </a:rPr>
              <a:t>機関連携プロジェクトに求めるもの</a:t>
            </a:r>
            <a:endParaRPr lang="ja-JP" altLang="en-US" sz="2800" b="1" dirty="0">
              <a:solidFill>
                <a:prstClr val="black"/>
              </a:solidFill>
            </a:endParaRPr>
          </a:p>
        </p:txBody>
      </p:sp>
    </p:spTree>
    <p:extLst>
      <p:ext uri="{BB962C8B-B14F-4D97-AF65-F5344CB8AC3E}">
        <p14:creationId xmlns:p14="http://schemas.microsoft.com/office/powerpoint/2010/main" val="3268107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1405220"/>
            <a:ext cx="8568952" cy="4832092"/>
          </a:xfrm>
          <a:prstGeom prst="rect">
            <a:avLst/>
          </a:prstGeom>
        </p:spPr>
        <p:txBody>
          <a:bodyPr wrap="square">
            <a:spAutoFit/>
          </a:bodyPr>
          <a:lstStyle/>
          <a:p>
            <a:r>
              <a:rPr lang="ja-JP" altLang="en-US" sz="2800" b="1" dirty="0">
                <a:solidFill>
                  <a:prstClr val="black"/>
                </a:solidFill>
              </a:rPr>
              <a:t>（２） 地球研の研究資源の活用</a:t>
            </a:r>
          </a:p>
          <a:p>
            <a:r>
              <a:rPr lang="ja-JP" altLang="en-US" sz="2800" b="1" dirty="0">
                <a:solidFill>
                  <a:schemeClr val="accent1">
                    <a:lumMod val="75000"/>
                  </a:schemeClr>
                </a:solidFill>
              </a:rPr>
              <a:t>地球研のこれまでの研究プロジェクトの成果、および未来設計イニシアティブが探求</a:t>
            </a:r>
            <a:r>
              <a:rPr lang="ja-JP" altLang="en-US" sz="2800" b="1" dirty="0" smtClean="0">
                <a:solidFill>
                  <a:schemeClr val="accent1">
                    <a:lumMod val="75000"/>
                  </a:schemeClr>
                </a:solidFill>
              </a:rPr>
              <a:t>して</a:t>
            </a:r>
            <a:r>
              <a:rPr lang="ja-JP" altLang="en-US" sz="2800" b="1" dirty="0">
                <a:solidFill>
                  <a:schemeClr val="accent1">
                    <a:lumMod val="75000"/>
                  </a:schemeClr>
                </a:solidFill>
              </a:rPr>
              <a:t>きた設計科学としての統合のアプローチを活用し、連携機関だけでは実現が困難な</a:t>
            </a:r>
            <a:r>
              <a:rPr lang="ja-JP" altLang="en-US" sz="2800" b="1" dirty="0" smtClean="0">
                <a:solidFill>
                  <a:schemeClr val="accent1">
                    <a:lumMod val="75000"/>
                  </a:schemeClr>
                </a:solidFill>
              </a:rPr>
              <a:t>独創的</a:t>
            </a:r>
            <a:r>
              <a:rPr lang="ja-JP" altLang="en-US" sz="2800" b="1" dirty="0">
                <a:solidFill>
                  <a:schemeClr val="accent1">
                    <a:lumMod val="75000"/>
                  </a:schemeClr>
                </a:solidFill>
              </a:rPr>
              <a:t>な研究の地平を開拓するものであること</a:t>
            </a:r>
            <a:r>
              <a:rPr lang="ja-JP" altLang="en-US" sz="2800" b="1" dirty="0" smtClean="0">
                <a:solidFill>
                  <a:schemeClr val="accent1">
                    <a:lumMod val="75000"/>
                  </a:schemeClr>
                </a:solidFill>
              </a:rPr>
              <a:t>。</a:t>
            </a:r>
            <a:endParaRPr lang="en-US" altLang="ja-JP" sz="2800" b="1" dirty="0" smtClean="0">
              <a:solidFill>
                <a:schemeClr val="accent1">
                  <a:lumMod val="75000"/>
                </a:schemeClr>
              </a:solidFill>
            </a:endParaRPr>
          </a:p>
          <a:p>
            <a:endParaRPr lang="ja-JP" altLang="en-US" sz="2800" b="1" dirty="0">
              <a:solidFill>
                <a:prstClr val="black"/>
              </a:solidFill>
            </a:endParaRPr>
          </a:p>
          <a:p>
            <a:r>
              <a:rPr lang="ja-JP" altLang="en-US" sz="2800" b="1" dirty="0">
                <a:solidFill>
                  <a:prstClr val="black"/>
                </a:solidFill>
              </a:rPr>
              <a:t>（３） 地球研における地球環境学推進への貢献</a:t>
            </a:r>
          </a:p>
          <a:p>
            <a:r>
              <a:rPr lang="ja-JP" altLang="en-US" sz="2800" b="1" dirty="0">
                <a:solidFill>
                  <a:schemeClr val="accent1">
                    <a:lumMod val="75000"/>
                  </a:schemeClr>
                </a:solidFill>
              </a:rPr>
              <a:t>地球研が推進する人間と自然系の相互作用のあり方の解明を基軸とする未来設計に</a:t>
            </a:r>
            <a:r>
              <a:rPr lang="ja-JP" altLang="en-US" sz="2800" b="1" dirty="0" smtClean="0">
                <a:solidFill>
                  <a:schemeClr val="accent1">
                    <a:lumMod val="75000"/>
                  </a:schemeClr>
                </a:solidFill>
              </a:rPr>
              <a:t>資する</a:t>
            </a:r>
            <a:r>
              <a:rPr lang="ja-JP" altLang="en-US" sz="2800" b="1" dirty="0">
                <a:solidFill>
                  <a:schemeClr val="accent1">
                    <a:lumMod val="75000"/>
                  </a:schemeClr>
                </a:solidFill>
              </a:rPr>
              <a:t>地球環境学の推進に、機関連携を通じて新たな視点とアプローチをもたらし、</a:t>
            </a:r>
            <a:r>
              <a:rPr lang="ja-JP" altLang="en-US" sz="2800" b="1" dirty="0" smtClean="0">
                <a:solidFill>
                  <a:schemeClr val="accent1">
                    <a:lumMod val="75000"/>
                  </a:schemeClr>
                </a:solidFill>
              </a:rPr>
              <a:t>革新的</a:t>
            </a:r>
            <a:r>
              <a:rPr lang="ja-JP" altLang="en-US" sz="2800" b="1" dirty="0">
                <a:solidFill>
                  <a:schemeClr val="accent1">
                    <a:lumMod val="75000"/>
                  </a:schemeClr>
                </a:solidFill>
              </a:rPr>
              <a:t>な成果を生み出す可能性を有すること</a:t>
            </a:r>
            <a:r>
              <a:rPr lang="ja-JP" altLang="en-US" sz="2800" b="1" dirty="0" smtClean="0">
                <a:solidFill>
                  <a:schemeClr val="accent1">
                    <a:lumMod val="75000"/>
                  </a:schemeClr>
                </a:solidFill>
              </a:rPr>
              <a:t>。</a:t>
            </a:r>
            <a:endParaRPr lang="en-US" altLang="ja-JP" sz="2800" b="1" dirty="0" smtClean="0">
              <a:solidFill>
                <a:schemeClr val="accent1">
                  <a:lumMod val="75000"/>
                </a:schemeClr>
              </a:solidFill>
            </a:endParaRPr>
          </a:p>
        </p:txBody>
      </p:sp>
      <p:sp>
        <p:nvSpPr>
          <p:cNvPr id="3" name="正方形/長方形 2"/>
          <p:cNvSpPr/>
          <p:nvPr/>
        </p:nvSpPr>
        <p:spPr>
          <a:xfrm>
            <a:off x="971600" y="260648"/>
            <a:ext cx="7200800"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smtClean="0">
                <a:solidFill>
                  <a:prstClr val="black"/>
                </a:solidFill>
              </a:rPr>
              <a:t>機関連携プロジェクトに求めるもの</a:t>
            </a:r>
            <a:endParaRPr lang="ja-JP" altLang="en-US" sz="2800" b="1" dirty="0">
              <a:solidFill>
                <a:prstClr val="black"/>
              </a:solidFill>
            </a:endParaRPr>
          </a:p>
        </p:txBody>
      </p:sp>
    </p:spTree>
    <p:extLst>
      <p:ext uri="{BB962C8B-B14F-4D97-AF65-F5344CB8AC3E}">
        <p14:creationId xmlns:p14="http://schemas.microsoft.com/office/powerpoint/2010/main" val="2376436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760630"/>
            <a:ext cx="8568952" cy="6124754"/>
          </a:xfrm>
          <a:prstGeom prst="rect">
            <a:avLst/>
          </a:prstGeom>
        </p:spPr>
        <p:txBody>
          <a:bodyPr wrap="square">
            <a:spAutoFit/>
          </a:bodyPr>
          <a:lstStyle/>
          <a:p>
            <a:r>
              <a:rPr lang="ja-JP" altLang="en-US" sz="2800" b="1" dirty="0" smtClean="0">
                <a:solidFill>
                  <a:prstClr val="black"/>
                </a:solidFill>
              </a:rPr>
              <a:t>すべての地球研プロジェクトは以下の項目を満たすことが求められる（到達目標）</a:t>
            </a:r>
            <a:endParaRPr lang="en-US" altLang="ja-JP" sz="2800" b="1" dirty="0" smtClean="0">
              <a:solidFill>
                <a:prstClr val="black"/>
              </a:solidFill>
            </a:endParaRPr>
          </a:p>
          <a:p>
            <a:r>
              <a:rPr lang="ja-JP" altLang="en-US" sz="2800" b="1" dirty="0" smtClean="0">
                <a:solidFill>
                  <a:schemeClr val="accent1">
                    <a:lumMod val="75000"/>
                  </a:schemeClr>
                </a:solidFill>
              </a:rPr>
              <a:t>青字は特に機関連携プロジェクトにおいて重視するもの</a:t>
            </a:r>
            <a:endParaRPr lang="en-US" altLang="ja-JP" sz="2800" b="1" dirty="0" smtClean="0">
              <a:solidFill>
                <a:schemeClr val="accent1">
                  <a:lumMod val="75000"/>
                </a:schemeClr>
              </a:solidFill>
            </a:endParaRPr>
          </a:p>
          <a:p>
            <a:endParaRPr lang="en-US" altLang="ja-JP" sz="2800" b="1" dirty="0">
              <a:solidFill>
                <a:prstClr val="black"/>
              </a:solidFill>
            </a:endParaRPr>
          </a:p>
          <a:p>
            <a:r>
              <a:rPr lang="ja-JP" altLang="en-US" sz="2800" b="1" dirty="0">
                <a:solidFill>
                  <a:prstClr val="black"/>
                </a:solidFill>
              </a:rPr>
              <a:t>（４） 解決すべき地球環境問題の明確化</a:t>
            </a:r>
          </a:p>
          <a:p>
            <a:r>
              <a:rPr lang="ja-JP" altLang="en-US" sz="2800" b="1" dirty="0">
                <a:solidFill>
                  <a:schemeClr val="accent1">
                    <a:lumMod val="75000"/>
                  </a:schemeClr>
                </a:solidFill>
              </a:rPr>
              <a:t>研究プロジェクトが解決を目指す地球環境問題が独自の視点から明確に定義され、</a:t>
            </a:r>
            <a:r>
              <a:rPr lang="ja-JP" altLang="en-US" sz="2800" b="1" dirty="0" smtClean="0">
                <a:solidFill>
                  <a:schemeClr val="accent1">
                    <a:lumMod val="75000"/>
                  </a:schemeClr>
                </a:solidFill>
              </a:rPr>
              <a:t>その解決</a:t>
            </a:r>
            <a:r>
              <a:rPr lang="ja-JP" altLang="en-US" sz="2800" b="1" dirty="0">
                <a:solidFill>
                  <a:schemeClr val="accent1">
                    <a:lumMod val="75000"/>
                  </a:schemeClr>
                </a:solidFill>
              </a:rPr>
              <a:t>が持続可能な社会の構築と人類の福利の向上に資するものであることが明示</a:t>
            </a:r>
            <a:r>
              <a:rPr lang="ja-JP" altLang="en-US" sz="2800" b="1" dirty="0" smtClean="0">
                <a:solidFill>
                  <a:schemeClr val="accent1">
                    <a:lumMod val="75000"/>
                  </a:schemeClr>
                </a:solidFill>
              </a:rPr>
              <a:t>されて</a:t>
            </a:r>
            <a:r>
              <a:rPr lang="ja-JP" altLang="en-US" sz="2800" b="1" dirty="0">
                <a:solidFill>
                  <a:schemeClr val="accent1">
                    <a:lumMod val="75000"/>
                  </a:schemeClr>
                </a:solidFill>
              </a:rPr>
              <a:t>いること</a:t>
            </a:r>
            <a:r>
              <a:rPr lang="ja-JP" altLang="en-US" sz="2800" b="1" dirty="0" smtClean="0">
                <a:solidFill>
                  <a:schemeClr val="accent1">
                    <a:lumMod val="75000"/>
                  </a:schemeClr>
                </a:solidFill>
              </a:rPr>
              <a:t>。</a:t>
            </a:r>
            <a:endParaRPr lang="en-US" altLang="ja-JP" sz="2800" b="1" dirty="0" smtClean="0">
              <a:solidFill>
                <a:schemeClr val="accent1">
                  <a:lumMod val="75000"/>
                </a:schemeClr>
              </a:solidFill>
            </a:endParaRPr>
          </a:p>
          <a:p>
            <a:endParaRPr lang="ja-JP" altLang="en-US" sz="2800" b="1" dirty="0">
              <a:solidFill>
                <a:schemeClr val="accent1">
                  <a:lumMod val="75000"/>
                </a:schemeClr>
              </a:solidFill>
            </a:endParaRPr>
          </a:p>
          <a:p>
            <a:r>
              <a:rPr lang="ja-JP" altLang="en-US" sz="2800" b="1" dirty="0">
                <a:solidFill>
                  <a:prstClr val="black"/>
                </a:solidFill>
              </a:rPr>
              <a:t>（５） 課題解決に駆動された学際的な統合</a:t>
            </a:r>
          </a:p>
          <a:p>
            <a:r>
              <a:rPr lang="ja-JP" altLang="en-US" sz="2800" b="1" dirty="0">
                <a:solidFill>
                  <a:schemeClr val="accent1">
                    <a:lumMod val="75000"/>
                  </a:schemeClr>
                </a:solidFill>
              </a:rPr>
              <a:t>前項で明示された地球環境問題の解決に資する学際研究であり、そのために必要な</a:t>
            </a:r>
            <a:r>
              <a:rPr lang="ja-JP" altLang="en-US" sz="2800" b="1" dirty="0" smtClean="0">
                <a:solidFill>
                  <a:schemeClr val="accent1">
                    <a:lumMod val="75000"/>
                  </a:schemeClr>
                </a:solidFill>
              </a:rPr>
              <a:t>学問分野</a:t>
            </a:r>
            <a:r>
              <a:rPr lang="ja-JP" altLang="en-US" sz="2800" b="1" dirty="0">
                <a:solidFill>
                  <a:schemeClr val="accent1">
                    <a:lumMod val="75000"/>
                  </a:schemeClr>
                </a:solidFill>
              </a:rPr>
              <a:t>を有機的に統合するものあること。</a:t>
            </a:r>
            <a:endParaRPr lang="ja-JP" altLang="en-US" sz="2800" b="1" dirty="0" smtClean="0">
              <a:solidFill>
                <a:schemeClr val="accent1">
                  <a:lumMod val="75000"/>
                </a:schemeClr>
              </a:solidFill>
            </a:endParaRPr>
          </a:p>
        </p:txBody>
      </p:sp>
      <p:sp>
        <p:nvSpPr>
          <p:cNvPr id="3" name="正方形/長方形 2"/>
          <p:cNvSpPr/>
          <p:nvPr/>
        </p:nvSpPr>
        <p:spPr>
          <a:xfrm>
            <a:off x="971600" y="116632"/>
            <a:ext cx="7200800"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a:solidFill>
                  <a:prstClr val="black"/>
                </a:solidFill>
              </a:rPr>
              <a:t>全</a:t>
            </a:r>
            <a:r>
              <a:rPr lang="ja-JP" altLang="en-US" sz="2800" b="1" dirty="0" smtClean="0">
                <a:solidFill>
                  <a:prstClr val="black"/>
                </a:solidFill>
              </a:rPr>
              <a:t>ての</a:t>
            </a:r>
            <a:r>
              <a:rPr lang="ja-JP" altLang="en-US" sz="2800" b="1" dirty="0">
                <a:solidFill>
                  <a:prstClr val="black"/>
                </a:solidFill>
              </a:rPr>
              <a:t>プロジェクト</a:t>
            </a:r>
            <a:r>
              <a:rPr lang="ja-JP" altLang="en-US" sz="2800" b="1" dirty="0" smtClean="0">
                <a:solidFill>
                  <a:prstClr val="black"/>
                </a:solidFill>
              </a:rPr>
              <a:t>に</a:t>
            </a:r>
            <a:r>
              <a:rPr lang="ja-JP" altLang="en-US" sz="2800" b="1" dirty="0">
                <a:solidFill>
                  <a:prstClr val="black"/>
                </a:solidFill>
              </a:rPr>
              <a:t>期待</a:t>
            </a:r>
            <a:r>
              <a:rPr lang="ja-JP" altLang="en-US" sz="2800" b="1" dirty="0" smtClean="0">
                <a:solidFill>
                  <a:prstClr val="black"/>
                </a:solidFill>
              </a:rPr>
              <a:t>するこ</a:t>
            </a:r>
            <a:r>
              <a:rPr lang="ja-JP" altLang="en-US" sz="2800" b="1" dirty="0">
                <a:solidFill>
                  <a:prstClr val="black"/>
                </a:solidFill>
              </a:rPr>
              <a:t>と</a:t>
            </a:r>
          </a:p>
        </p:txBody>
      </p:sp>
    </p:spTree>
    <p:extLst>
      <p:ext uri="{BB962C8B-B14F-4D97-AF65-F5344CB8AC3E}">
        <p14:creationId xmlns:p14="http://schemas.microsoft.com/office/powerpoint/2010/main" val="2886518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980728"/>
            <a:ext cx="8568952" cy="5693866"/>
          </a:xfrm>
          <a:prstGeom prst="rect">
            <a:avLst/>
          </a:prstGeom>
        </p:spPr>
        <p:txBody>
          <a:bodyPr wrap="square">
            <a:spAutoFit/>
          </a:bodyPr>
          <a:lstStyle/>
          <a:p>
            <a:r>
              <a:rPr lang="ja-JP" altLang="en-US" sz="2800" b="1" dirty="0">
                <a:solidFill>
                  <a:prstClr val="black"/>
                </a:solidFill>
              </a:rPr>
              <a:t>（６） 社会的インパクト</a:t>
            </a:r>
          </a:p>
          <a:p>
            <a:r>
              <a:rPr lang="ja-JP" altLang="en-US" sz="2800" b="1" dirty="0">
                <a:solidFill>
                  <a:schemeClr val="accent1">
                    <a:lumMod val="75000"/>
                  </a:schemeClr>
                </a:solidFill>
              </a:rPr>
              <a:t>研究成果が単に学術コミュニティにおけるインパクトにととまらず、地球環境問題の</a:t>
            </a:r>
            <a:r>
              <a:rPr lang="ja-JP" altLang="en-US" sz="2800" b="1" dirty="0" smtClean="0">
                <a:solidFill>
                  <a:schemeClr val="accent1">
                    <a:lumMod val="75000"/>
                  </a:schemeClr>
                </a:solidFill>
              </a:rPr>
              <a:t>解決</a:t>
            </a:r>
            <a:r>
              <a:rPr lang="ja-JP" altLang="en-US" sz="2800" b="1" dirty="0">
                <a:solidFill>
                  <a:schemeClr val="accent1">
                    <a:lumMod val="75000"/>
                  </a:schemeClr>
                </a:solidFill>
              </a:rPr>
              <a:t>を促す可能性を持つこと</a:t>
            </a:r>
            <a:r>
              <a:rPr lang="ja-JP" altLang="en-US" sz="2800" b="1" dirty="0" smtClean="0">
                <a:solidFill>
                  <a:schemeClr val="accent1">
                    <a:lumMod val="75000"/>
                  </a:schemeClr>
                </a:solidFill>
              </a:rPr>
              <a:t>。</a:t>
            </a:r>
            <a:endParaRPr lang="en-US" altLang="ja-JP" sz="2800" b="1" dirty="0" smtClean="0">
              <a:solidFill>
                <a:schemeClr val="accent1">
                  <a:lumMod val="75000"/>
                </a:schemeClr>
              </a:solidFill>
            </a:endParaRPr>
          </a:p>
          <a:p>
            <a:endParaRPr lang="ja-JP" altLang="en-US" sz="2800" b="1" dirty="0">
              <a:solidFill>
                <a:schemeClr val="accent1">
                  <a:lumMod val="75000"/>
                </a:schemeClr>
              </a:solidFill>
            </a:endParaRPr>
          </a:p>
          <a:p>
            <a:r>
              <a:rPr lang="ja-JP" altLang="en-US" sz="2800" b="1" dirty="0">
                <a:solidFill>
                  <a:prstClr val="black"/>
                </a:solidFill>
              </a:rPr>
              <a:t>（７） 国際的な共同研究</a:t>
            </a:r>
            <a:r>
              <a:rPr lang="ja-JP" altLang="en-US" sz="2800" b="1" dirty="0" smtClean="0">
                <a:solidFill>
                  <a:prstClr val="black"/>
                </a:solidFill>
              </a:rPr>
              <a:t>の</a:t>
            </a:r>
            <a:r>
              <a:rPr lang="ja-JP" altLang="en-US" sz="2800" b="1" dirty="0">
                <a:solidFill>
                  <a:prstClr val="black"/>
                </a:solidFill>
              </a:rPr>
              <a:t>推進</a:t>
            </a:r>
          </a:p>
          <a:p>
            <a:r>
              <a:rPr lang="ja-JP" altLang="en-US" sz="2800" b="1" dirty="0">
                <a:solidFill>
                  <a:schemeClr val="accent1">
                    <a:lumMod val="75000"/>
                  </a:schemeClr>
                </a:solidFill>
              </a:rPr>
              <a:t>当該の地球環境問題の解決にかかわる独創性と高い学術性を有し、国際的な研究を</a:t>
            </a:r>
            <a:r>
              <a:rPr lang="ja-JP" altLang="en-US" sz="2800" b="1" dirty="0" smtClean="0">
                <a:solidFill>
                  <a:schemeClr val="accent1">
                    <a:lumMod val="75000"/>
                  </a:schemeClr>
                </a:solidFill>
              </a:rPr>
              <a:t>リードできること。</a:t>
            </a:r>
            <a:endParaRPr lang="ja-JP" altLang="en-US" sz="2800" b="1" dirty="0">
              <a:solidFill>
                <a:schemeClr val="accent1">
                  <a:lumMod val="75000"/>
                </a:schemeClr>
              </a:solidFill>
            </a:endParaRPr>
          </a:p>
          <a:p>
            <a:endParaRPr lang="en-US" altLang="ja-JP" sz="2800" b="1" dirty="0" smtClean="0">
              <a:solidFill>
                <a:prstClr val="black"/>
              </a:solidFill>
            </a:endParaRPr>
          </a:p>
          <a:p>
            <a:r>
              <a:rPr lang="ja-JP" altLang="en-US" sz="2800" b="1" dirty="0" smtClean="0">
                <a:solidFill>
                  <a:prstClr val="black"/>
                </a:solidFill>
              </a:rPr>
              <a:t>（</a:t>
            </a:r>
            <a:r>
              <a:rPr lang="ja-JP" altLang="en-US" sz="2800" b="1" dirty="0">
                <a:solidFill>
                  <a:prstClr val="black"/>
                </a:solidFill>
              </a:rPr>
              <a:t>８） トランスディシプリナリティ</a:t>
            </a:r>
          </a:p>
          <a:p>
            <a:r>
              <a:rPr lang="ja-JP" altLang="en-US" sz="2800" b="1" dirty="0">
                <a:solidFill>
                  <a:prstClr val="black"/>
                </a:solidFill>
              </a:rPr>
              <a:t>当該の地球環境問題の解決にかかわる社会の多様なステークホルダーと協働した</a:t>
            </a:r>
            <a:r>
              <a:rPr lang="ja-JP" altLang="en-US" sz="2800" b="1" dirty="0" smtClean="0">
                <a:solidFill>
                  <a:prstClr val="black"/>
                </a:solidFill>
              </a:rPr>
              <a:t>研究設計</a:t>
            </a:r>
            <a:r>
              <a:rPr lang="ja-JP" altLang="en-US" sz="2800" b="1" dirty="0">
                <a:solidFill>
                  <a:prstClr val="black"/>
                </a:solidFill>
              </a:rPr>
              <a:t>（</a:t>
            </a:r>
            <a:r>
              <a:rPr lang="en-US" altLang="ja-JP" sz="2800" b="1" dirty="0">
                <a:solidFill>
                  <a:prstClr val="black"/>
                </a:solidFill>
              </a:rPr>
              <a:t>co-design</a:t>
            </a:r>
            <a:r>
              <a:rPr lang="ja-JP" altLang="en-US" sz="2800" b="1" dirty="0">
                <a:solidFill>
                  <a:prstClr val="black"/>
                </a:solidFill>
              </a:rPr>
              <a:t>）、研究の推進（</a:t>
            </a:r>
            <a:r>
              <a:rPr lang="en-US" altLang="ja-JP" sz="2800" b="1" dirty="0">
                <a:solidFill>
                  <a:prstClr val="black"/>
                </a:solidFill>
              </a:rPr>
              <a:t>co-production</a:t>
            </a:r>
            <a:r>
              <a:rPr lang="ja-JP" altLang="en-US" sz="2800" b="1" dirty="0">
                <a:solidFill>
                  <a:prstClr val="black"/>
                </a:solidFill>
              </a:rPr>
              <a:t>）、研究成果の活用（</a:t>
            </a:r>
            <a:r>
              <a:rPr lang="en-US" altLang="ja-JP" sz="2800" b="1" dirty="0">
                <a:solidFill>
                  <a:prstClr val="black"/>
                </a:solidFill>
              </a:rPr>
              <a:t>co-delivery</a:t>
            </a:r>
            <a:r>
              <a:rPr lang="ja-JP" altLang="en-US" sz="2800" b="1" dirty="0">
                <a:solidFill>
                  <a:prstClr val="black"/>
                </a:solidFill>
              </a:rPr>
              <a:t>）の</a:t>
            </a:r>
            <a:r>
              <a:rPr lang="ja-JP" altLang="en-US" sz="2800" b="1" dirty="0" smtClean="0">
                <a:solidFill>
                  <a:prstClr val="black"/>
                </a:solidFill>
              </a:rPr>
              <a:t>プロセス</a:t>
            </a:r>
            <a:r>
              <a:rPr lang="ja-JP" altLang="en-US" sz="2800" b="1" dirty="0">
                <a:solidFill>
                  <a:prstClr val="black"/>
                </a:solidFill>
              </a:rPr>
              <a:t>を可能な限り取り入れた研究であること</a:t>
            </a:r>
            <a:r>
              <a:rPr lang="ja-JP" altLang="en-US" sz="2800" b="1" dirty="0" smtClean="0">
                <a:solidFill>
                  <a:prstClr val="black"/>
                </a:solidFill>
              </a:rPr>
              <a:t>。</a:t>
            </a:r>
            <a:endParaRPr lang="ja-JP" altLang="en-US" sz="2800" b="1" dirty="0" smtClean="0">
              <a:solidFill>
                <a:schemeClr val="accent1">
                  <a:lumMod val="75000"/>
                </a:schemeClr>
              </a:solidFill>
            </a:endParaRPr>
          </a:p>
        </p:txBody>
      </p:sp>
      <p:sp>
        <p:nvSpPr>
          <p:cNvPr id="3" name="正方形/長方形 2"/>
          <p:cNvSpPr/>
          <p:nvPr/>
        </p:nvSpPr>
        <p:spPr>
          <a:xfrm>
            <a:off x="971600" y="260648"/>
            <a:ext cx="7200800"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a:solidFill>
                  <a:prstClr val="black"/>
                </a:solidFill>
              </a:rPr>
              <a:t>全</a:t>
            </a:r>
            <a:r>
              <a:rPr lang="ja-JP" altLang="en-US" sz="2800" b="1" dirty="0" smtClean="0">
                <a:solidFill>
                  <a:prstClr val="black"/>
                </a:solidFill>
              </a:rPr>
              <a:t>ての</a:t>
            </a:r>
            <a:r>
              <a:rPr lang="ja-JP" altLang="en-US" sz="2800" b="1" dirty="0">
                <a:solidFill>
                  <a:prstClr val="black"/>
                </a:solidFill>
              </a:rPr>
              <a:t>プロジェクト</a:t>
            </a:r>
            <a:r>
              <a:rPr lang="ja-JP" altLang="en-US" sz="2800" b="1" dirty="0" smtClean="0">
                <a:solidFill>
                  <a:prstClr val="black"/>
                </a:solidFill>
              </a:rPr>
              <a:t>に</a:t>
            </a:r>
            <a:r>
              <a:rPr lang="ja-JP" altLang="en-US" sz="2800" b="1" dirty="0">
                <a:solidFill>
                  <a:prstClr val="black"/>
                </a:solidFill>
              </a:rPr>
              <a:t>期待</a:t>
            </a:r>
            <a:r>
              <a:rPr lang="ja-JP" altLang="en-US" sz="2800" b="1" dirty="0" smtClean="0">
                <a:solidFill>
                  <a:prstClr val="black"/>
                </a:solidFill>
              </a:rPr>
              <a:t>するこ</a:t>
            </a:r>
            <a:r>
              <a:rPr lang="ja-JP" altLang="en-US" sz="2800" b="1" dirty="0">
                <a:solidFill>
                  <a:prstClr val="black"/>
                </a:solidFill>
              </a:rPr>
              <a:t>と</a:t>
            </a:r>
          </a:p>
        </p:txBody>
      </p:sp>
    </p:spTree>
    <p:extLst>
      <p:ext uri="{BB962C8B-B14F-4D97-AF65-F5344CB8AC3E}">
        <p14:creationId xmlns:p14="http://schemas.microsoft.com/office/powerpoint/2010/main" val="3176190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1052736"/>
            <a:ext cx="8496944" cy="5447645"/>
          </a:xfrm>
          <a:prstGeom prst="rect">
            <a:avLst/>
          </a:prstGeom>
        </p:spPr>
        <p:txBody>
          <a:bodyPr wrap="square">
            <a:spAutoFit/>
          </a:bodyPr>
          <a:lstStyle/>
          <a:p>
            <a:r>
              <a:rPr lang="ja-JP" altLang="ja-JP" sz="2400" b="1" dirty="0" smtClean="0">
                <a:solidFill>
                  <a:prstClr val="black"/>
                </a:solidFill>
              </a:rPr>
              <a:t>機関</a:t>
            </a:r>
            <a:r>
              <a:rPr lang="ja-JP" altLang="ja-JP" sz="2400" b="1" dirty="0">
                <a:solidFill>
                  <a:prstClr val="black"/>
                </a:solidFill>
              </a:rPr>
              <a:t>連携ＦＳ形成の</a:t>
            </a:r>
            <a:r>
              <a:rPr lang="ja-JP" altLang="ja-JP" sz="2400" b="1" dirty="0" smtClean="0">
                <a:solidFill>
                  <a:prstClr val="black"/>
                </a:solidFill>
              </a:rPr>
              <a:t>流れ</a:t>
            </a:r>
            <a:r>
              <a:rPr lang="ja-JP" altLang="ja-JP" b="1" dirty="0">
                <a:solidFill>
                  <a:prstClr val="black"/>
                </a:solidFill>
              </a:rPr>
              <a:t/>
            </a:r>
            <a:br>
              <a:rPr lang="ja-JP" altLang="ja-JP" b="1" dirty="0">
                <a:solidFill>
                  <a:prstClr val="black"/>
                </a:solidFill>
              </a:rPr>
            </a:br>
            <a:r>
              <a:rPr lang="en-US" altLang="ja-JP" b="1" dirty="0">
                <a:solidFill>
                  <a:prstClr val="black"/>
                </a:solidFill>
              </a:rPr>
              <a:t> </a:t>
            </a:r>
            <a:r>
              <a:rPr lang="ja-JP" altLang="ja-JP" b="1" dirty="0">
                <a:solidFill>
                  <a:prstClr val="black"/>
                </a:solidFill>
              </a:rPr>
              <a:t/>
            </a:r>
            <a:br>
              <a:rPr lang="ja-JP" altLang="ja-JP" b="1" dirty="0">
                <a:solidFill>
                  <a:prstClr val="black"/>
                </a:solidFill>
              </a:rPr>
            </a:br>
            <a:r>
              <a:rPr lang="ja-JP" altLang="en-US" b="1" dirty="0" smtClean="0">
                <a:solidFill>
                  <a:srgbClr val="FF0000"/>
                </a:solidFill>
              </a:rPr>
              <a:t>①</a:t>
            </a:r>
            <a:r>
              <a:rPr lang="ja-JP" altLang="ja-JP" b="1" dirty="0" smtClean="0">
                <a:solidFill>
                  <a:srgbClr val="FF0000"/>
                </a:solidFill>
              </a:rPr>
              <a:t>提案</a:t>
            </a:r>
            <a:r>
              <a:rPr lang="ja-JP" altLang="ja-JP" b="1" dirty="0">
                <a:solidFill>
                  <a:srgbClr val="FF0000"/>
                </a:solidFill>
              </a:rPr>
              <a:t>課題のタイトル・要旨の提出　平成</a:t>
            </a:r>
            <a:r>
              <a:rPr lang="en-US" altLang="ja-JP" b="1" dirty="0">
                <a:solidFill>
                  <a:srgbClr val="FF0000"/>
                </a:solidFill>
              </a:rPr>
              <a:t>25</a:t>
            </a:r>
            <a:r>
              <a:rPr lang="ja-JP" altLang="ja-JP" b="1" dirty="0" smtClean="0">
                <a:solidFill>
                  <a:srgbClr val="FF0000"/>
                </a:solidFill>
              </a:rPr>
              <a:t>年</a:t>
            </a:r>
            <a:r>
              <a:rPr lang="en-US" altLang="ja-JP" b="1" dirty="0" smtClean="0">
                <a:solidFill>
                  <a:srgbClr val="FF0000"/>
                </a:solidFill>
              </a:rPr>
              <a:t>12</a:t>
            </a:r>
            <a:r>
              <a:rPr lang="ja-JP" altLang="ja-JP" b="1" dirty="0" smtClean="0">
                <a:solidFill>
                  <a:srgbClr val="FF0000"/>
                </a:solidFill>
              </a:rPr>
              <a:t>月</a:t>
            </a:r>
            <a:r>
              <a:rPr lang="en-US" altLang="ja-JP" b="1" dirty="0" smtClean="0">
                <a:solidFill>
                  <a:srgbClr val="FF0000"/>
                </a:solidFill>
              </a:rPr>
              <a:t>2</a:t>
            </a:r>
            <a:r>
              <a:rPr lang="ja-JP" altLang="ja-JP" b="1" dirty="0" smtClean="0">
                <a:solidFill>
                  <a:srgbClr val="FF0000"/>
                </a:solidFill>
              </a:rPr>
              <a:t>日</a:t>
            </a:r>
            <a:r>
              <a:rPr lang="en-US" altLang="ja-JP" b="1" dirty="0" smtClean="0">
                <a:solidFill>
                  <a:srgbClr val="FF0000"/>
                </a:solidFill>
              </a:rPr>
              <a:t>(</a:t>
            </a:r>
            <a:r>
              <a:rPr lang="ja-JP" altLang="en-US" b="1" dirty="0" smtClean="0">
                <a:solidFill>
                  <a:srgbClr val="FF0000"/>
                </a:solidFill>
              </a:rPr>
              <a:t>月</a:t>
            </a:r>
            <a:r>
              <a:rPr lang="en-US" altLang="ja-JP" b="1" dirty="0" smtClean="0">
                <a:solidFill>
                  <a:srgbClr val="FF0000"/>
                </a:solidFill>
              </a:rPr>
              <a:t>)</a:t>
            </a:r>
            <a:r>
              <a:rPr lang="ja-JP" altLang="ja-JP" b="1" dirty="0">
                <a:solidFill>
                  <a:srgbClr val="FF0000"/>
                </a:solidFill>
              </a:rPr>
              <a:t>締切</a:t>
            </a:r>
            <a:br>
              <a:rPr lang="ja-JP" altLang="ja-JP" b="1" dirty="0">
                <a:solidFill>
                  <a:srgbClr val="FF0000"/>
                </a:solidFill>
              </a:rPr>
            </a:br>
            <a:r>
              <a:rPr lang="ja-JP" altLang="en-US" b="1" dirty="0" smtClean="0">
                <a:solidFill>
                  <a:srgbClr val="FF0000"/>
                </a:solidFill>
              </a:rPr>
              <a:t>　</a:t>
            </a:r>
            <a:r>
              <a:rPr lang="ja-JP" altLang="ja-JP" b="1" dirty="0" smtClean="0">
                <a:solidFill>
                  <a:prstClr val="black"/>
                </a:solidFill>
              </a:rPr>
              <a:t>機関</a:t>
            </a:r>
            <a:r>
              <a:rPr lang="ja-JP" altLang="ja-JP" b="1" dirty="0">
                <a:solidFill>
                  <a:prstClr val="black"/>
                </a:solidFill>
              </a:rPr>
              <a:t>連携ＦＳを申請しようとする者は、それに先立ち、所属機関長の承認の元に提案課題の</a:t>
            </a:r>
            <a:r>
              <a:rPr lang="ja-JP" altLang="ja-JP" b="1" dirty="0" smtClean="0">
                <a:solidFill>
                  <a:prstClr val="black"/>
                </a:solidFill>
              </a:rPr>
              <a:t>タイトル</a:t>
            </a:r>
            <a:r>
              <a:rPr lang="ja-JP" altLang="ja-JP" b="1" dirty="0">
                <a:solidFill>
                  <a:prstClr val="black"/>
                </a:solidFill>
              </a:rPr>
              <a:t>、要旨、希望</a:t>
            </a:r>
            <a:r>
              <a:rPr lang="ja-JP" altLang="ja-JP" b="1" dirty="0" smtClean="0">
                <a:solidFill>
                  <a:prstClr val="black"/>
                </a:solidFill>
              </a:rPr>
              <a:t>する地球</a:t>
            </a:r>
            <a:r>
              <a:rPr lang="ja-JP" altLang="ja-JP" b="1" dirty="0">
                <a:solidFill>
                  <a:prstClr val="black"/>
                </a:solidFill>
              </a:rPr>
              <a:t>研所内対応者氏名（希望がある場合）を提出していただきます。</a:t>
            </a:r>
            <a:br>
              <a:rPr lang="ja-JP" altLang="ja-JP" b="1" dirty="0">
                <a:solidFill>
                  <a:prstClr val="black"/>
                </a:solidFill>
              </a:rPr>
            </a:br>
            <a:r>
              <a:rPr lang="en-US" altLang="ja-JP" b="1" dirty="0">
                <a:solidFill>
                  <a:prstClr val="black"/>
                </a:solidFill>
              </a:rPr>
              <a:t> </a:t>
            </a:r>
            <a:r>
              <a:rPr lang="en-US" altLang="ja-JP" b="1" dirty="0" smtClean="0">
                <a:solidFill>
                  <a:prstClr val="black"/>
                </a:solidFill>
              </a:rPr>
              <a:t/>
            </a:r>
            <a:br>
              <a:rPr lang="en-US" altLang="ja-JP" b="1" dirty="0" smtClean="0">
                <a:solidFill>
                  <a:prstClr val="black"/>
                </a:solidFill>
              </a:rPr>
            </a:br>
            <a:r>
              <a:rPr lang="ja-JP" altLang="en-US" b="1" dirty="0" smtClean="0">
                <a:solidFill>
                  <a:prstClr val="black"/>
                </a:solidFill>
              </a:rPr>
              <a:t>②</a:t>
            </a:r>
            <a:r>
              <a:rPr lang="ja-JP" altLang="ja-JP" b="1" dirty="0" smtClean="0">
                <a:solidFill>
                  <a:prstClr val="black"/>
                </a:solidFill>
              </a:rPr>
              <a:t>地球</a:t>
            </a:r>
            <a:r>
              <a:rPr lang="ja-JP" altLang="ja-JP" b="1" dirty="0">
                <a:solidFill>
                  <a:prstClr val="black"/>
                </a:solidFill>
              </a:rPr>
              <a:t>研所内対応者の決定</a:t>
            </a:r>
            <a:br>
              <a:rPr lang="ja-JP" altLang="ja-JP" b="1" dirty="0">
                <a:solidFill>
                  <a:prstClr val="black"/>
                </a:solidFill>
              </a:rPr>
            </a:br>
            <a:r>
              <a:rPr lang="ja-JP" altLang="en-US" b="1" dirty="0" smtClean="0">
                <a:solidFill>
                  <a:prstClr val="black"/>
                </a:solidFill>
              </a:rPr>
              <a:t>　</a:t>
            </a:r>
            <a:r>
              <a:rPr lang="ja-JP" altLang="ja-JP" b="1" dirty="0" smtClean="0">
                <a:solidFill>
                  <a:prstClr val="black"/>
                </a:solidFill>
              </a:rPr>
              <a:t>地球</a:t>
            </a:r>
            <a:r>
              <a:rPr lang="ja-JP" altLang="ja-JP" b="1" dirty="0">
                <a:solidFill>
                  <a:prstClr val="black"/>
                </a:solidFill>
              </a:rPr>
              <a:t>研がこれに基づいて所内対応者（機関連携プロジェクトの形成プロセス全体を通じて地球研との協議の窓口と</a:t>
            </a:r>
            <a:r>
              <a:rPr lang="ja-JP" altLang="ja-JP" b="1" dirty="0" smtClean="0">
                <a:solidFill>
                  <a:prstClr val="black"/>
                </a:solidFill>
              </a:rPr>
              <a:t>なる者</a:t>
            </a:r>
            <a:r>
              <a:rPr lang="ja-JP" altLang="ja-JP" b="1" dirty="0">
                <a:solidFill>
                  <a:prstClr val="black"/>
                </a:solidFill>
              </a:rPr>
              <a:t>）を決定します。所内対応者を通じた地球研との密な協議のもとに機関連携ＦＳの課題と内容を設計していただきます。</a:t>
            </a:r>
            <a:br>
              <a:rPr lang="ja-JP" altLang="ja-JP" b="1" dirty="0">
                <a:solidFill>
                  <a:prstClr val="black"/>
                </a:solidFill>
              </a:rPr>
            </a:br>
            <a:r>
              <a:rPr lang="en-US" altLang="ja-JP" b="1" dirty="0">
                <a:solidFill>
                  <a:prstClr val="black"/>
                </a:solidFill>
              </a:rPr>
              <a:t> </a:t>
            </a:r>
            <a:r>
              <a:rPr lang="en-US" altLang="ja-JP" b="1" dirty="0" smtClean="0">
                <a:solidFill>
                  <a:prstClr val="black"/>
                </a:solidFill>
              </a:rPr>
              <a:t/>
            </a:r>
            <a:br>
              <a:rPr lang="en-US" altLang="ja-JP" b="1" dirty="0" smtClean="0">
                <a:solidFill>
                  <a:prstClr val="black"/>
                </a:solidFill>
              </a:rPr>
            </a:br>
            <a:r>
              <a:rPr lang="ja-JP" altLang="en-US" b="1" dirty="0" smtClean="0">
                <a:solidFill>
                  <a:srgbClr val="FF0000"/>
                </a:solidFill>
              </a:rPr>
              <a:t>③</a:t>
            </a:r>
            <a:r>
              <a:rPr lang="ja-JP" altLang="ja-JP" b="1" dirty="0" smtClean="0">
                <a:solidFill>
                  <a:srgbClr val="FF0000"/>
                </a:solidFill>
              </a:rPr>
              <a:t>申</a:t>
            </a:r>
            <a:r>
              <a:rPr lang="ja-JP" altLang="ja-JP" b="1" dirty="0">
                <a:solidFill>
                  <a:srgbClr val="FF0000"/>
                </a:solidFill>
              </a:rPr>
              <a:t>請書の提出　平成</a:t>
            </a:r>
            <a:r>
              <a:rPr lang="en-US" altLang="ja-JP" b="1" dirty="0">
                <a:solidFill>
                  <a:srgbClr val="FF0000"/>
                </a:solidFill>
              </a:rPr>
              <a:t>26</a:t>
            </a:r>
            <a:r>
              <a:rPr lang="ja-JP" altLang="ja-JP" b="1" dirty="0">
                <a:solidFill>
                  <a:srgbClr val="FF0000"/>
                </a:solidFill>
              </a:rPr>
              <a:t>年</a:t>
            </a:r>
            <a:r>
              <a:rPr lang="en-US" altLang="ja-JP" b="1" dirty="0">
                <a:solidFill>
                  <a:srgbClr val="FF0000"/>
                </a:solidFill>
              </a:rPr>
              <a:t>1</a:t>
            </a:r>
            <a:r>
              <a:rPr lang="ja-JP" altLang="ja-JP" b="1" dirty="0">
                <a:solidFill>
                  <a:srgbClr val="FF0000"/>
                </a:solidFill>
              </a:rPr>
              <a:t>月</a:t>
            </a:r>
            <a:r>
              <a:rPr lang="en-US" altLang="ja-JP" b="1" dirty="0">
                <a:solidFill>
                  <a:srgbClr val="FF0000"/>
                </a:solidFill>
              </a:rPr>
              <a:t>14</a:t>
            </a:r>
            <a:r>
              <a:rPr lang="ja-JP" altLang="ja-JP" b="1" dirty="0">
                <a:solidFill>
                  <a:srgbClr val="FF0000"/>
                </a:solidFill>
              </a:rPr>
              <a:t>日</a:t>
            </a:r>
            <a:r>
              <a:rPr lang="en-US" altLang="ja-JP" b="1" dirty="0">
                <a:solidFill>
                  <a:srgbClr val="FF0000"/>
                </a:solidFill>
              </a:rPr>
              <a:t>(</a:t>
            </a:r>
            <a:r>
              <a:rPr lang="ja-JP" altLang="ja-JP" b="1" dirty="0">
                <a:solidFill>
                  <a:srgbClr val="FF0000"/>
                </a:solidFill>
              </a:rPr>
              <a:t>火</a:t>
            </a:r>
            <a:r>
              <a:rPr lang="en-US" altLang="ja-JP" b="1" dirty="0">
                <a:solidFill>
                  <a:srgbClr val="FF0000"/>
                </a:solidFill>
              </a:rPr>
              <a:t>)</a:t>
            </a:r>
            <a:r>
              <a:rPr lang="ja-JP" altLang="ja-JP" b="1" dirty="0">
                <a:solidFill>
                  <a:srgbClr val="FF0000"/>
                </a:solidFill>
              </a:rPr>
              <a:t>締切（厳守）</a:t>
            </a:r>
            <a:br>
              <a:rPr lang="ja-JP" altLang="ja-JP" b="1" dirty="0">
                <a:solidFill>
                  <a:srgbClr val="FF0000"/>
                </a:solidFill>
              </a:rPr>
            </a:br>
            <a:r>
              <a:rPr lang="ja-JP" altLang="ja-JP" b="1" dirty="0">
                <a:solidFill>
                  <a:prstClr val="black"/>
                </a:solidFill>
              </a:rPr>
              <a:t>　</a:t>
            </a:r>
            <a:br>
              <a:rPr lang="ja-JP" altLang="ja-JP" b="1" dirty="0">
                <a:solidFill>
                  <a:prstClr val="black"/>
                </a:solidFill>
              </a:rPr>
            </a:br>
            <a:r>
              <a:rPr lang="ja-JP" altLang="en-US" b="1" dirty="0" smtClean="0">
                <a:solidFill>
                  <a:srgbClr val="002060"/>
                </a:solidFill>
              </a:rPr>
              <a:t>④</a:t>
            </a:r>
            <a:r>
              <a:rPr lang="ja-JP" altLang="ja-JP" b="1" dirty="0" smtClean="0">
                <a:solidFill>
                  <a:srgbClr val="002060"/>
                </a:solidFill>
              </a:rPr>
              <a:t>地球</a:t>
            </a:r>
            <a:r>
              <a:rPr lang="ja-JP" altLang="ja-JP" b="1" dirty="0">
                <a:solidFill>
                  <a:srgbClr val="002060"/>
                </a:solidFill>
              </a:rPr>
              <a:t>研所内公開ヒアリングおよび所内審査委員会（ＰＲＴ）による審査</a:t>
            </a:r>
            <a:br>
              <a:rPr lang="ja-JP" altLang="ja-JP" b="1" dirty="0">
                <a:solidFill>
                  <a:srgbClr val="002060"/>
                </a:solidFill>
              </a:rPr>
            </a:br>
            <a:r>
              <a:rPr lang="ja-JP" altLang="ja-JP" b="1" dirty="0">
                <a:solidFill>
                  <a:srgbClr val="002060"/>
                </a:solidFill>
              </a:rPr>
              <a:t>平成</a:t>
            </a:r>
            <a:r>
              <a:rPr lang="en-US" altLang="ja-JP" b="1" dirty="0">
                <a:solidFill>
                  <a:srgbClr val="002060"/>
                </a:solidFill>
              </a:rPr>
              <a:t>26</a:t>
            </a:r>
            <a:r>
              <a:rPr lang="ja-JP" altLang="ja-JP" b="1" dirty="0">
                <a:solidFill>
                  <a:srgbClr val="002060"/>
                </a:solidFill>
              </a:rPr>
              <a:t>年</a:t>
            </a:r>
            <a:r>
              <a:rPr lang="en-US" altLang="ja-JP" b="1" dirty="0">
                <a:solidFill>
                  <a:srgbClr val="002060"/>
                </a:solidFill>
              </a:rPr>
              <a:t>1</a:t>
            </a:r>
            <a:r>
              <a:rPr lang="ja-JP" altLang="ja-JP" b="1" dirty="0">
                <a:solidFill>
                  <a:srgbClr val="002060"/>
                </a:solidFill>
              </a:rPr>
              <a:t>月</a:t>
            </a:r>
            <a:r>
              <a:rPr lang="en-US" altLang="ja-JP" b="1" dirty="0">
                <a:solidFill>
                  <a:srgbClr val="002060"/>
                </a:solidFill>
              </a:rPr>
              <a:t>22</a:t>
            </a:r>
            <a:r>
              <a:rPr lang="ja-JP" altLang="ja-JP" b="1" dirty="0">
                <a:solidFill>
                  <a:srgbClr val="002060"/>
                </a:solidFill>
              </a:rPr>
              <a:t>日</a:t>
            </a:r>
            <a:r>
              <a:rPr lang="en-US" altLang="ja-JP" b="1" dirty="0">
                <a:solidFill>
                  <a:srgbClr val="002060"/>
                </a:solidFill>
              </a:rPr>
              <a:t>(</a:t>
            </a:r>
            <a:r>
              <a:rPr lang="ja-JP" altLang="ja-JP" b="1" dirty="0">
                <a:solidFill>
                  <a:srgbClr val="002060"/>
                </a:solidFill>
              </a:rPr>
              <a:t>水</a:t>
            </a:r>
            <a:r>
              <a:rPr lang="en-US" altLang="ja-JP" b="1" dirty="0">
                <a:solidFill>
                  <a:srgbClr val="002060"/>
                </a:solidFill>
              </a:rPr>
              <a:t>) </a:t>
            </a:r>
            <a:r>
              <a:rPr lang="ja-JP" altLang="ja-JP" b="1" dirty="0">
                <a:solidFill>
                  <a:srgbClr val="002060"/>
                </a:solidFill>
              </a:rPr>
              <a:t/>
            </a:r>
            <a:br>
              <a:rPr lang="ja-JP" altLang="ja-JP" b="1" dirty="0">
                <a:solidFill>
                  <a:srgbClr val="002060"/>
                </a:solidFill>
              </a:rPr>
            </a:br>
            <a:r>
              <a:rPr lang="ja-JP" altLang="ja-JP" b="1" dirty="0">
                <a:solidFill>
                  <a:srgbClr val="002060"/>
                </a:solidFill>
              </a:rPr>
              <a:t>　</a:t>
            </a:r>
            <a:br>
              <a:rPr lang="ja-JP" altLang="ja-JP" b="1" dirty="0">
                <a:solidFill>
                  <a:srgbClr val="002060"/>
                </a:solidFill>
              </a:rPr>
            </a:br>
            <a:r>
              <a:rPr lang="ja-JP" altLang="en-US" b="1" dirty="0" smtClean="0">
                <a:solidFill>
                  <a:srgbClr val="002060"/>
                </a:solidFill>
              </a:rPr>
              <a:t>⑤</a:t>
            </a:r>
            <a:r>
              <a:rPr lang="ja-JP" altLang="ja-JP" b="1" dirty="0" smtClean="0">
                <a:solidFill>
                  <a:srgbClr val="002060"/>
                </a:solidFill>
              </a:rPr>
              <a:t>研究</a:t>
            </a:r>
            <a:r>
              <a:rPr lang="ja-JP" altLang="ja-JP" b="1" dirty="0">
                <a:solidFill>
                  <a:srgbClr val="002060"/>
                </a:solidFill>
              </a:rPr>
              <a:t>プロジェクト評価委員会（ＰＥＣ）による審査</a:t>
            </a:r>
            <a:br>
              <a:rPr lang="ja-JP" altLang="ja-JP" b="1" dirty="0">
                <a:solidFill>
                  <a:srgbClr val="002060"/>
                </a:solidFill>
              </a:rPr>
            </a:br>
            <a:r>
              <a:rPr lang="ja-JP" altLang="ja-JP" b="1" dirty="0">
                <a:solidFill>
                  <a:srgbClr val="002060"/>
                </a:solidFill>
              </a:rPr>
              <a:t>平成</a:t>
            </a:r>
            <a:r>
              <a:rPr lang="en-US" altLang="ja-JP" b="1" dirty="0">
                <a:solidFill>
                  <a:srgbClr val="002060"/>
                </a:solidFill>
              </a:rPr>
              <a:t>26</a:t>
            </a:r>
            <a:r>
              <a:rPr lang="ja-JP" altLang="ja-JP" b="1" dirty="0">
                <a:solidFill>
                  <a:srgbClr val="002060"/>
                </a:solidFill>
              </a:rPr>
              <a:t>年</a:t>
            </a:r>
            <a:r>
              <a:rPr lang="en-US" altLang="ja-JP" b="1" dirty="0">
                <a:solidFill>
                  <a:srgbClr val="002060"/>
                </a:solidFill>
              </a:rPr>
              <a:t>2</a:t>
            </a:r>
            <a:r>
              <a:rPr lang="ja-JP" altLang="ja-JP" b="1" dirty="0">
                <a:solidFill>
                  <a:srgbClr val="002060"/>
                </a:solidFill>
              </a:rPr>
              <a:t>月</a:t>
            </a:r>
            <a:r>
              <a:rPr lang="en-US" altLang="ja-JP" b="1" dirty="0">
                <a:solidFill>
                  <a:srgbClr val="002060"/>
                </a:solidFill>
              </a:rPr>
              <a:t>27</a:t>
            </a:r>
            <a:r>
              <a:rPr lang="ja-JP" altLang="ja-JP" b="1" dirty="0">
                <a:solidFill>
                  <a:srgbClr val="002060"/>
                </a:solidFill>
              </a:rPr>
              <a:t>日</a:t>
            </a:r>
            <a:r>
              <a:rPr lang="en-US" altLang="ja-JP" b="1" dirty="0">
                <a:solidFill>
                  <a:srgbClr val="002060"/>
                </a:solidFill>
              </a:rPr>
              <a:t>(</a:t>
            </a:r>
            <a:r>
              <a:rPr lang="ja-JP" altLang="ja-JP" b="1" dirty="0">
                <a:solidFill>
                  <a:srgbClr val="002060"/>
                </a:solidFill>
              </a:rPr>
              <a:t>木</a:t>
            </a:r>
            <a:r>
              <a:rPr lang="en-US" altLang="ja-JP" b="1" dirty="0">
                <a:solidFill>
                  <a:srgbClr val="002060"/>
                </a:solidFill>
              </a:rPr>
              <a:t>)</a:t>
            </a:r>
            <a:r>
              <a:rPr lang="ja-JP" altLang="ja-JP" b="1" dirty="0">
                <a:solidFill>
                  <a:srgbClr val="002060"/>
                </a:solidFill>
              </a:rPr>
              <a:t>～</a:t>
            </a:r>
            <a:r>
              <a:rPr lang="en-US" altLang="ja-JP" b="1" dirty="0">
                <a:solidFill>
                  <a:srgbClr val="002060"/>
                </a:solidFill>
              </a:rPr>
              <a:t>28</a:t>
            </a:r>
            <a:r>
              <a:rPr lang="ja-JP" altLang="ja-JP" b="1" dirty="0">
                <a:solidFill>
                  <a:srgbClr val="002060"/>
                </a:solidFill>
              </a:rPr>
              <a:t>日</a:t>
            </a:r>
            <a:r>
              <a:rPr lang="en-US" altLang="ja-JP" b="1" dirty="0">
                <a:solidFill>
                  <a:srgbClr val="002060"/>
                </a:solidFill>
              </a:rPr>
              <a:t>(</a:t>
            </a:r>
            <a:r>
              <a:rPr lang="ja-JP" altLang="ja-JP" b="1" dirty="0">
                <a:solidFill>
                  <a:srgbClr val="002060"/>
                </a:solidFill>
              </a:rPr>
              <a:t>金</a:t>
            </a:r>
            <a:r>
              <a:rPr lang="en-US" altLang="ja-JP" b="1" dirty="0" smtClean="0">
                <a:solidFill>
                  <a:srgbClr val="002060"/>
                </a:solidFill>
              </a:rPr>
              <a:t>)</a:t>
            </a:r>
            <a:endParaRPr lang="ja-JP" altLang="en-US" b="1" dirty="0"/>
          </a:p>
        </p:txBody>
      </p:sp>
      <p:sp>
        <p:nvSpPr>
          <p:cNvPr id="3" name="正方形/長方形 2"/>
          <p:cNvSpPr/>
          <p:nvPr/>
        </p:nvSpPr>
        <p:spPr>
          <a:xfrm>
            <a:off x="1043608" y="332656"/>
            <a:ext cx="6984776" cy="523220"/>
          </a:xfrm>
          <a:prstGeom prst="rect">
            <a:avLst/>
          </a:prstGeom>
        </p:spPr>
        <p:txBody>
          <a:bodyPr wrap="square">
            <a:spAutoFit/>
          </a:bodyPr>
          <a:lstStyle/>
          <a:p>
            <a:pPr lvl="0" algn="ctr"/>
            <a:r>
              <a:rPr lang="ja-JP" altLang="en-US" sz="2800" b="1" dirty="0">
                <a:solidFill>
                  <a:prstClr val="black"/>
                </a:solidFill>
              </a:rPr>
              <a:t>機関連携プロジェクト予備研究（ＦＳ）公募</a:t>
            </a:r>
          </a:p>
        </p:txBody>
      </p:sp>
    </p:spTree>
    <p:extLst>
      <p:ext uri="{BB962C8B-B14F-4D97-AF65-F5344CB8AC3E}">
        <p14:creationId xmlns:p14="http://schemas.microsoft.com/office/powerpoint/2010/main" val="2520587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980728"/>
            <a:ext cx="7772400" cy="5616624"/>
          </a:xfrm>
        </p:spPr>
        <p:txBody>
          <a:bodyPr>
            <a:normAutofit/>
          </a:bodyPr>
          <a:lstStyle/>
          <a:p>
            <a:pPr lvl="0" algn="l"/>
            <a:r>
              <a:rPr lang="en-US" altLang="ja-JP" sz="2000" b="1" dirty="0"/>
              <a:t> </a:t>
            </a:r>
            <a:r>
              <a:rPr lang="ja-JP" altLang="ja-JP" sz="2000" b="1" dirty="0"/>
              <a:t/>
            </a:r>
            <a:br>
              <a:rPr lang="ja-JP" altLang="ja-JP" sz="2000" b="1" dirty="0"/>
            </a:br>
            <a:r>
              <a:rPr lang="ja-JP" altLang="en-US" sz="2000" b="1" dirty="0" smtClean="0"/>
              <a:t>研究</a:t>
            </a:r>
            <a:r>
              <a:rPr lang="ja-JP" altLang="ja-JP" sz="2000" b="1" dirty="0" smtClean="0"/>
              <a:t>期間</a:t>
            </a:r>
            <a:r>
              <a:rPr lang="ja-JP" altLang="ja-JP" sz="2000" b="1" dirty="0"/>
              <a:t/>
            </a:r>
            <a:br>
              <a:rPr lang="ja-JP" altLang="ja-JP" sz="2000" b="1" dirty="0"/>
            </a:br>
            <a:r>
              <a:rPr lang="ja-JP" altLang="en-US" sz="2000" b="1" dirty="0" smtClean="0"/>
              <a:t>　</a:t>
            </a:r>
            <a:r>
              <a:rPr lang="en-US" altLang="ja-JP" sz="2000" b="1" dirty="0" smtClean="0"/>
              <a:t>1</a:t>
            </a:r>
            <a:r>
              <a:rPr lang="ja-JP" altLang="ja-JP" sz="2000" b="1" dirty="0"/>
              <a:t>年ないし</a:t>
            </a:r>
            <a:r>
              <a:rPr lang="en-US" altLang="ja-JP" sz="2000" b="1" dirty="0"/>
              <a:t>2</a:t>
            </a:r>
            <a:r>
              <a:rPr lang="ja-JP" altLang="ja-JP" sz="2000" b="1" dirty="0"/>
              <a:t>年（平成</a:t>
            </a:r>
            <a:r>
              <a:rPr lang="en-US" altLang="ja-JP" sz="2000" b="1" dirty="0"/>
              <a:t>26</a:t>
            </a:r>
            <a:r>
              <a:rPr lang="ja-JP" altLang="ja-JP" sz="2000" b="1" dirty="0"/>
              <a:t>年</a:t>
            </a:r>
            <a:r>
              <a:rPr lang="en-US" altLang="ja-JP" sz="2000" b="1" dirty="0"/>
              <a:t>4</a:t>
            </a:r>
            <a:r>
              <a:rPr lang="ja-JP" altLang="ja-JP" sz="2000" b="1" dirty="0"/>
              <a:t>月</a:t>
            </a:r>
            <a:r>
              <a:rPr lang="en-US" altLang="ja-JP" sz="2000" b="1" dirty="0"/>
              <a:t>1</a:t>
            </a:r>
            <a:r>
              <a:rPr lang="ja-JP" altLang="ja-JP" sz="2000" b="1" dirty="0"/>
              <a:t>日～平成</a:t>
            </a:r>
            <a:r>
              <a:rPr lang="en-US" altLang="ja-JP" sz="2000" b="1" dirty="0"/>
              <a:t>27</a:t>
            </a:r>
            <a:r>
              <a:rPr lang="ja-JP" altLang="ja-JP" sz="2000" b="1" dirty="0"/>
              <a:t>年</a:t>
            </a:r>
            <a:r>
              <a:rPr lang="en-US" altLang="ja-JP" sz="2000" b="1" dirty="0"/>
              <a:t>3</a:t>
            </a:r>
            <a:r>
              <a:rPr lang="ja-JP" altLang="ja-JP" sz="2000" b="1" dirty="0"/>
              <a:t>月</a:t>
            </a:r>
            <a:r>
              <a:rPr lang="en-US" altLang="ja-JP" sz="2000" b="1" dirty="0"/>
              <a:t>31</a:t>
            </a:r>
            <a:r>
              <a:rPr lang="ja-JP" altLang="ja-JP" sz="2000" b="1" dirty="0"/>
              <a:t>日。本研究に</a:t>
            </a:r>
            <a:r>
              <a:rPr lang="ja-JP" altLang="ja-JP" sz="2000" b="1" dirty="0" smtClean="0"/>
              <a:t>採択</a:t>
            </a:r>
            <a:r>
              <a:rPr lang="en-US" altLang="ja-JP" sz="2000" b="1" dirty="0" smtClean="0"/>
              <a:t/>
            </a:r>
            <a:br>
              <a:rPr lang="en-US" altLang="ja-JP" sz="2000" b="1" dirty="0" smtClean="0"/>
            </a:br>
            <a:r>
              <a:rPr lang="ja-JP" altLang="ja-JP" sz="2000" b="1" dirty="0" smtClean="0"/>
              <a:t>されなかった</a:t>
            </a:r>
            <a:r>
              <a:rPr lang="ja-JP" altLang="ja-JP" sz="2000" b="1" dirty="0"/>
              <a:t>場合は平成</a:t>
            </a:r>
            <a:r>
              <a:rPr lang="en-US" altLang="ja-JP" sz="2000" b="1" dirty="0"/>
              <a:t>28</a:t>
            </a:r>
            <a:r>
              <a:rPr lang="ja-JP" altLang="ja-JP" sz="2000" b="1" dirty="0"/>
              <a:t>年</a:t>
            </a:r>
            <a:r>
              <a:rPr lang="en-US" altLang="ja-JP" sz="2000" b="1" dirty="0"/>
              <a:t>3</a:t>
            </a:r>
            <a:r>
              <a:rPr lang="ja-JP" altLang="ja-JP" sz="2000" b="1" dirty="0"/>
              <a:t>月</a:t>
            </a:r>
            <a:r>
              <a:rPr lang="en-US" altLang="ja-JP" sz="2000" b="1" dirty="0"/>
              <a:t>31</a:t>
            </a:r>
            <a:r>
              <a:rPr lang="ja-JP" altLang="ja-JP" sz="2000" b="1" dirty="0"/>
              <a:t>日までの延長が認められます。）</a:t>
            </a:r>
            <a:br>
              <a:rPr lang="ja-JP" altLang="ja-JP" sz="2000" b="1" dirty="0"/>
            </a:br>
            <a:r>
              <a:rPr lang="en-US" altLang="ja-JP" sz="2000" b="1" dirty="0"/>
              <a:t> </a:t>
            </a:r>
            <a:r>
              <a:rPr lang="ja-JP" altLang="ja-JP" sz="2000" b="1" dirty="0"/>
              <a:t/>
            </a:r>
            <a:br>
              <a:rPr lang="ja-JP" altLang="ja-JP" sz="2000" b="1" dirty="0"/>
            </a:br>
            <a:r>
              <a:rPr lang="ja-JP" altLang="ja-JP" sz="2000" b="1" dirty="0" smtClean="0"/>
              <a:t>ＦＳ</a:t>
            </a:r>
            <a:r>
              <a:rPr lang="ja-JP" altLang="ja-JP" sz="2000" b="1" dirty="0"/>
              <a:t>の所要経費</a:t>
            </a:r>
            <a:br>
              <a:rPr lang="ja-JP" altLang="ja-JP" sz="2000" b="1" dirty="0"/>
            </a:br>
            <a:r>
              <a:rPr lang="ja-JP" altLang="en-US" sz="2000" b="1" dirty="0" smtClean="0"/>
              <a:t>　</a:t>
            </a:r>
            <a:r>
              <a:rPr lang="ja-JP" altLang="ja-JP" sz="2000" b="1" dirty="0" smtClean="0"/>
              <a:t>人件費</a:t>
            </a:r>
            <a:r>
              <a:rPr lang="ja-JP" altLang="ja-JP" sz="2000" b="1" dirty="0"/>
              <a:t>、国内旅費、外国旅費、物件費等、諸謝金について、予算</a:t>
            </a:r>
            <a:r>
              <a:rPr lang="ja-JP" altLang="ja-JP" sz="2000" b="1" dirty="0" smtClean="0"/>
              <a:t>の</a:t>
            </a:r>
            <a:r>
              <a:rPr lang="en-US" altLang="ja-JP" sz="2000" b="1" dirty="0" smtClean="0"/>
              <a:t/>
            </a:r>
            <a:br>
              <a:rPr lang="en-US" altLang="ja-JP" sz="2000" b="1" dirty="0" smtClean="0"/>
            </a:br>
            <a:r>
              <a:rPr lang="ja-JP" altLang="ja-JP" sz="2000" b="1" dirty="0" smtClean="0"/>
              <a:t>範囲内</a:t>
            </a:r>
            <a:r>
              <a:rPr lang="ja-JP" altLang="ja-JP" sz="2000" b="1" dirty="0"/>
              <a:t>において地球研が負担します。</a:t>
            </a:r>
            <a:r>
              <a:rPr lang="en-US" altLang="ja-JP" sz="2000" b="1" dirty="0"/>
              <a:t>1</a:t>
            </a:r>
            <a:r>
              <a:rPr lang="ja-JP" altLang="ja-JP" sz="2000" b="1" dirty="0"/>
              <a:t>件当たり最大</a:t>
            </a:r>
            <a:r>
              <a:rPr lang="en-US" altLang="ja-JP" sz="2000" b="1" dirty="0"/>
              <a:t>1,000</a:t>
            </a:r>
            <a:r>
              <a:rPr lang="ja-JP" altLang="ja-JP" sz="2000" b="1" dirty="0"/>
              <a:t>万円で予算計画を立ててください</a:t>
            </a:r>
            <a:r>
              <a:rPr lang="ja-JP" altLang="ja-JP" sz="2000" b="1" dirty="0" smtClean="0"/>
              <a:t>。</a:t>
            </a:r>
            <a:r>
              <a:rPr lang="ja-JP" altLang="en-US" sz="2000" b="1" dirty="0" smtClean="0"/>
              <a:t>（</a:t>
            </a:r>
            <a:r>
              <a:rPr lang="ja-JP" altLang="ja-JP" sz="2000" b="1" dirty="0" smtClean="0"/>
              <a:t>人件費</a:t>
            </a:r>
            <a:r>
              <a:rPr lang="ja-JP" altLang="ja-JP" sz="2000" b="1" dirty="0"/>
              <a:t>に関しては、ＦＳ責任者に係る経費は含みません</a:t>
            </a:r>
            <a:r>
              <a:rPr lang="ja-JP" altLang="ja-JP" sz="2000" b="1" dirty="0" smtClean="0"/>
              <a:t>。</a:t>
            </a:r>
            <a:r>
              <a:rPr lang="ja-JP" altLang="en-US" sz="2000" b="1" dirty="0" smtClean="0"/>
              <a:t>）</a:t>
            </a:r>
            <a:r>
              <a:rPr lang="en-US" altLang="ja-JP" sz="2000" b="1" dirty="0" smtClean="0"/>
              <a:t/>
            </a:r>
            <a:br>
              <a:rPr lang="en-US" altLang="ja-JP" sz="2000" b="1" dirty="0" smtClean="0"/>
            </a:br>
            <a:r>
              <a:rPr lang="ja-JP" altLang="ja-JP" sz="2000" b="1" dirty="0"/>
              <a:t/>
            </a:r>
            <a:br>
              <a:rPr lang="ja-JP" altLang="ja-JP" sz="2000" b="1" dirty="0"/>
            </a:br>
            <a:r>
              <a:rPr lang="ja-JP" altLang="en-US" sz="2000" b="1" dirty="0" smtClean="0"/>
              <a:t>他のプロジェクト種別への移行</a:t>
            </a:r>
            <a:r>
              <a:rPr lang="en-US" altLang="ja-JP" sz="2000" b="1" dirty="0"/>
              <a:t> </a:t>
            </a:r>
            <a:r>
              <a:rPr lang="en-US" altLang="ja-JP" sz="2000" b="1" dirty="0" smtClean="0"/>
              <a:t/>
            </a:r>
            <a:br>
              <a:rPr lang="en-US" altLang="ja-JP" sz="2000" b="1" dirty="0" smtClean="0"/>
            </a:br>
            <a:r>
              <a:rPr lang="ja-JP" altLang="en-US" sz="2000" b="1" dirty="0" smtClean="0"/>
              <a:t>機関</a:t>
            </a:r>
            <a:r>
              <a:rPr lang="ja-JP" altLang="en-US" sz="2000" b="1" dirty="0"/>
              <a:t>連携ＦＳは、所内担当者との協議を通じて、他のカテゴリーの</a:t>
            </a:r>
            <a:r>
              <a:rPr lang="ja-JP" altLang="en-US" sz="2000" b="1" dirty="0" smtClean="0"/>
              <a:t>プロジェクト（現行</a:t>
            </a:r>
            <a:r>
              <a:rPr lang="ja-JP" altLang="en-US" sz="2000" b="1" dirty="0"/>
              <a:t>の連携</a:t>
            </a:r>
            <a:r>
              <a:rPr lang="ja-JP" altLang="en-US" sz="2000" b="1" dirty="0" smtClean="0"/>
              <a:t>プロジェクト</a:t>
            </a:r>
            <a:r>
              <a:rPr lang="ja-JP" altLang="en-US" sz="2000" b="1" dirty="0"/>
              <a:t>または基幹研究プロジェクト）として形成することが妥当と判断された場合には、</a:t>
            </a:r>
            <a:r>
              <a:rPr lang="ja-JP" altLang="en-US" sz="2000" b="1" dirty="0" smtClean="0"/>
              <a:t>ＰＲＴの</a:t>
            </a:r>
            <a:r>
              <a:rPr lang="ja-JP" altLang="en-US" sz="2000" b="1" dirty="0"/>
              <a:t>承認のもとに、これらのカテゴリーのプロジェクト候補としてＰＥＣによる本研究への移行</a:t>
            </a:r>
            <a:r>
              <a:rPr lang="ja-JP" altLang="en-US" sz="2000" b="1" dirty="0" smtClean="0"/>
              <a:t>審査を</a:t>
            </a:r>
            <a:r>
              <a:rPr lang="ja-JP" altLang="en-US" sz="2000" b="1" dirty="0"/>
              <a:t>受けることができます。</a:t>
            </a:r>
            <a:r>
              <a:rPr lang="ja-JP" altLang="ja-JP" sz="2000" b="1" dirty="0"/>
              <a:t/>
            </a:r>
            <a:br>
              <a:rPr lang="ja-JP" altLang="ja-JP" sz="2000" b="1" dirty="0"/>
            </a:br>
            <a:endParaRPr kumimoji="1" lang="ja-JP" altLang="en-US" sz="2000" b="1" dirty="0"/>
          </a:p>
        </p:txBody>
      </p:sp>
      <p:sp>
        <p:nvSpPr>
          <p:cNvPr id="4" name="正方形/長方形 3"/>
          <p:cNvSpPr/>
          <p:nvPr/>
        </p:nvSpPr>
        <p:spPr>
          <a:xfrm>
            <a:off x="1691680" y="357521"/>
            <a:ext cx="5489003" cy="461665"/>
          </a:xfrm>
          <a:prstGeom prst="rect">
            <a:avLst/>
          </a:prstGeom>
        </p:spPr>
        <p:txBody>
          <a:bodyPr wrap="none">
            <a:spAutoFit/>
          </a:bodyPr>
          <a:lstStyle/>
          <a:p>
            <a:pPr algn="ctr"/>
            <a:r>
              <a:rPr lang="ja-JP" altLang="en-US" sz="2400" b="1" dirty="0" smtClean="0">
                <a:solidFill>
                  <a:prstClr val="black"/>
                </a:solidFill>
              </a:rPr>
              <a:t>機関連携プロジェクト予備研究（ＦＳ）公募</a:t>
            </a:r>
            <a:endParaRPr lang="ja-JP" altLang="en-US" sz="2400" b="1" dirty="0">
              <a:solidFill>
                <a:prstClr val="black"/>
              </a:solidFill>
            </a:endParaRPr>
          </a:p>
        </p:txBody>
      </p:sp>
    </p:spTree>
    <p:extLst>
      <p:ext uri="{BB962C8B-B14F-4D97-AF65-F5344CB8AC3E}">
        <p14:creationId xmlns:p14="http://schemas.microsoft.com/office/powerpoint/2010/main" val="921787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980728"/>
            <a:ext cx="8568952" cy="4524315"/>
          </a:xfrm>
          <a:prstGeom prst="rect">
            <a:avLst/>
          </a:prstGeom>
        </p:spPr>
        <p:txBody>
          <a:bodyPr wrap="square">
            <a:spAutoFit/>
          </a:bodyPr>
          <a:lstStyle/>
          <a:p>
            <a:pPr algn="ctr"/>
            <a:r>
              <a:rPr lang="ja-JP" altLang="en-US" sz="3600" b="1" dirty="0" smtClean="0">
                <a:solidFill>
                  <a:prstClr val="black"/>
                </a:solidFill>
              </a:rPr>
              <a:t>新しい機関連携プロジェクトは、連携機関のみなさんとの協働作業を通じて作り上げ、</a:t>
            </a:r>
            <a:r>
              <a:rPr lang="ja-JP" altLang="en-US" sz="3600" b="1" dirty="0" smtClean="0">
                <a:solidFill>
                  <a:prstClr val="black"/>
                </a:solidFill>
              </a:rPr>
              <a:t>実施して</a:t>
            </a:r>
            <a:r>
              <a:rPr lang="ja-JP" altLang="en-US" sz="3600" b="1" dirty="0" smtClean="0">
                <a:solidFill>
                  <a:prstClr val="black"/>
                </a:solidFill>
              </a:rPr>
              <a:t>いくものです。</a:t>
            </a:r>
            <a:endParaRPr lang="en-US" altLang="ja-JP" sz="3600" b="1" dirty="0" smtClean="0">
              <a:solidFill>
                <a:prstClr val="black"/>
              </a:solidFill>
            </a:endParaRPr>
          </a:p>
          <a:p>
            <a:pPr algn="ctr"/>
            <a:endParaRPr lang="en-US" altLang="ja-JP" sz="3600" b="1" dirty="0">
              <a:solidFill>
                <a:prstClr val="black"/>
              </a:solidFill>
            </a:endParaRPr>
          </a:p>
          <a:p>
            <a:pPr algn="ctr"/>
            <a:r>
              <a:rPr lang="ja-JP" altLang="en-US" sz="3600" b="1" dirty="0" smtClean="0">
                <a:solidFill>
                  <a:prstClr val="black"/>
                </a:solidFill>
              </a:rPr>
              <a:t>プロジェクト形成と実施の過程を通じて、私たち地球研も学び続け、進化</a:t>
            </a:r>
            <a:r>
              <a:rPr lang="ja-JP" altLang="en-US" sz="3600" b="1" dirty="0">
                <a:solidFill>
                  <a:prstClr val="black"/>
                </a:solidFill>
              </a:rPr>
              <a:t>し</a:t>
            </a:r>
            <a:r>
              <a:rPr lang="ja-JP" altLang="en-US" sz="3600" b="1" dirty="0" smtClean="0">
                <a:solidFill>
                  <a:prstClr val="black"/>
                </a:solidFill>
              </a:rPr>
              <a:t>ていきます。</a:t>
            </a:r>
            <a:endParaRPr lang="en-US" altLang="ja-JP" sz="3600" b="1" dirty="0" smtClean="0">
              <a:solidFill>
                <a:prstClr val="black"/>
              </a:solidFill>
            </a:endParaRPr>
          </a:p>
          <a:p>
            <a:pPr algn="ctr"/>
            <a:endParaRPr lang="en-US" altLang="ja-JP" sz="3600" b="1" dirty="0">
              <a:solidFill>
                <a:prstClr val="black"/>
              </a:solidFill>
            </a:endParaRPr>
          </a:p>
          <a:p>
            <a:pPr algn="ctr"/>
            <a:r>
              <a:rPr lang="ja-JP" altLang="en-US" sz="3600" b="1" dirty="0" smtClean="0">
                <a:solidFill>
                  <a:prstClr val="black"/>
                </a:solidFill>
              </a:rPr>
              <a:t>みなさんのご提案をお</a:t>
            </a:r>
            <a:r>
              <a:rPr lang="ja-JP" altLang="en-US" sz="3600" b="1" dirty="0">
                <a:solidFill>
                  <a:prstClr val="black"/>
                </a:solidFill>
              </a:rPr>
              <a:t>待</a:t>
            </a:r>
            <a:r>
              <a:rPr lang="ja-JP" altLang="en-US" sz="3600" b="1" dirty="0" smtClean="0">
                <a:solidFill>
                  <a:prstClr val="black"/>
                </a:solidFill>
              </a:rPr>
              <a:t>ちしています。</a:t>
            </a:r>
            <a:endParaRPr lang="ja-JP" altLang="en-US" sz="3600" b="1" dirty="0" smtClean="0">
              <a:solidFill>
                <a:schemeClr val="accent1">
                  <a:lumMod val="75000"/>
                </a:schemeClr>
              </a:solidFill>
            </a:endParaRPr>
          </a:p>
        </p:txBody>
      </p:sp>
    </p:spTree>
    <p:extLst>
      <p:ext uri="{BB962C8B-B14F-4D97-AF65-F5344CB8AC3E}">
        <p14:creationId xmlns:p14="http://schemas.microsoft.com/office/powerpoint/2010/main" val="3515064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980728"/>
            <a:ext cx="8568952" cy="5693866"/>
          </a:xfrm>
          <a:prstGeom prst="rect">
            <a:avLst/>
          </a:prstGeom>
        </p:spPr>
        <p:txBody>
          <a:bodyPr wrap="square">
            <a:spAutoFit/>
          </a:bodyPr>
          <a:lstStyle/>
          <a:p>
            <a:r>
              <a:rPr lang="ja-JP" altLang="en-US" sz="2800" b="1" dirty="0">
                <a:solidFill>
                  <a:prstClr val="black"/>
                </a:solidFill>
              </a:rPr>
              <a:t>人類が直面する</a:t>
            </a:r>
            <a:r>
              <a:rPr lang="ja-JP" altLang="en-US" sz="2800" b="1" dirty="0">
                <a:solidFill>
                  <a:schemeClr val="accent1">
                    <a:lumMod val="75000"/>
                  </a:schemeClr>
                </a:solidFill>
              </a:rPr>
              <a:t>地球環境問題</a:t>
            </a:r>
            <a:r>
              <a:rPr lang="ja-JP" altLang="en-US" sz="2800" b="1" dirty="0">
                <a:solidFill>
                  <a:prstClr val="black"/>
                </a:solidFill>
              </a:rPr>
              <a:t>を</a:t>
            </a:r>
            <a:r>
              <a:rPr lang="ja-JP" altLang="en-US" sz="2800" b="1" dirty="0" smtClean="0">
                <a:solidFill>
                  <a:prstClr val="black"/>
                </a:solidFill>
              </a:rPr>
              <a:t>、（中略）問題</a:t>
            </a:r>
            <a:r>
              <a:rPr lang="ja-JP" altLang="en-US" sz="2800" b="1" dirty="0">
                <a:solidFill>
                  <a:prstClr val="black"/>
                </a:solidFill>
              </a:rPr>
              <a:t>の本質である</a:t>
            </a:r>
            <a:r>
              <a:rPr lang="ja-JP" altLang="en-US" sz="2800" b="1" dirty="0">
                <a:solidFill>
                  <a:schemeClr val="accent1">
                    <a:lumMod val="75000"/>
                  </a:schemeClr>
                </a:solidFill>
              </a:rPr>
              <a:t>「人間と自然の相互</a:t>
            </a:r>
            <a:r>
              <a:rPr lang="ja-JP" altLang="en-US" sz="2800" b="1" dirty="0" smtClean="0">
                <a:solidFill>
                  <a:schemeClr val="accent1">
                    <a:lumMod val="75000"/>
                  </a:schemeClr>
                </a:solidFill>
              </a:rPr>
              <a:t>作用環</a:t>
            </a:r>
            <a:r>
              <a:rPr lang="ja-JP" altLang="en-US" sz="2800" b="1" dirty="0">
                <a:solidFill>
                  <a:schemeClr val="accent1">
                    <a:lumMod val="75000"/>
                  </a:schemeClr>
                </a:solidFill>
              </a:rPr>
              <a:t>」の解明</a:t>
            </a:r>
            <a:r>
              <a:rPr lang="ja-JP" altLang="en-US" sz="2800" b="1" dirty="0">
                <a:solidFill>
                  <a:prstClr val="black"/>
                </a:solidFill>
              </a:rPr>
              <a:t>（認識科学的アプローチ）にあたるとともに、</a:t>
            </a:r>
            <a:r>
              <a:rPr lang="ja-JP" altLang="en-US" sz="2800" b="1" dirty="0">
                <a:solidFill>
                  <a:schemeClr val="accent1">
                    <a:lumMod val="75000"/>
                  </a:schemeClr>
                </a:solidFill>
              </a:rPr>
              <a:t>真に豊かな人間社会の</a:t>
            </a:r>
            <a:r>
              <a:rPr lang="ja-JP" altLang="en-US" sz="2800" b="1" dirty="0" smtClean="0">
                <a:solidFill>
                  <a:schemeClr val="accent1">
                    <a:lumMod val="75000"/>
                  </a:schemeClr>
                </a:solidFill>
              </a:rPr>
              <a:t>実現</a:t>
            </a:r>
            <a:r>
              <a:rPr lang="ja-JP" altLang="en-US" sz="2800" b="1" dirty="0">
                <a:solidFill>
                  <a:schemeClr val="accent1">
                    <a:lumMod val="75000"/>
                  </a:schemeClr>
                </a:solidFill>
              </a:rPr>
              <a:t>をめざす「未来可能性」の探求</a:t>
            </a:r>
            <a:r>
              <a:rPr lang="ja-JP" altLang="en-US" sz="2800" b="1" dirty="0">
                <a:solidFill>
                  <a:prstClr val="black"/>
                </a:solidFill>
              </a:rPr>
              <a:t>（設計科学的アプローチ）を</a:t>
            </a:r>
            <a:r>
              <a:rPr lang="ja-JP" altLang="en-US" sz="2800" b="1" dirty="0" smtClean="0">
                <a:solidFill>
                  <a:prstClr val="black"/>
                </a:solidFill>
              </a:rPr>
              <a:t>試みる。</a:t>
            </a:r>
            <a:endParaRPr lang="en-US" altLang="ja-JP" sz="2800" b="1" dirty="0" smtClean="0">
              <a:solidFill>
                <a:prstClr val="black"/>
              </a:solidFill>
            </a:endParaRPr>
          </a:p>
          <a:p>
            <a:r>
              <a:rPr lang="ja-JP" altLang="en-US" sz="2800" b="1" dirty="0" smtClean="0">
                <a:solidFill>
                  <a:prstClr val="black"/>
                </a:solidFill>
              </a:rPr>
              <a:t>この</a:t>
            </a:r>
            <a:r>
              <a:rPr lang="ja-JP" altLang="en-US" sz="2800" b="1" dirty="0">
                <a:solidFill>
                  <a:prstClr val="black"/>
                </a:solidFill>
              </a:rPr>
              <a:t>試みには</a:t>
            </a:r>
            <a:r>
              <a:rPr lang="ja-JP" altLang="en-US" sz="2800" b="1" dirty="0" smtClean="0">
                <a:solidFill>
                  <a:prstClr val="black"/>
                </a:solidFill>
              </a:rPr>
              <a:t>、</a:t>
            </a:r>
            <a:r>
              <a:rPr lang="ja-JP" altLang="en-US" sz="2800" b="1" dirty="0" smtClean="0">
                <a:solidFill>
                  <a:schemeClr val="accent1">
                    <a:lumMod val="75000"/>
                  </a:schemeClr>
                </a:solidFill>
              </a:rPr>
              <a:t>既存</a:t>
            </a:r>
            <a:r>
              <a:rPr lang="ja-JP" altLang="en-US" sz="2800" b="1" dirty="0">
                <a:solidFill>
                  <a:schemeClr val="accent1">
                    <a:lumMod val="75000"/>
                  </a:schemeClr>
                </a:solidFill>
              </a:rPr>
              <a:t>の学問分野の枠組みを超えた新たな総合的視点</a:t>
            </a:r>
            <a:r>
              <a:rPr lang="ja-JP" altLang="en-US" sz="2800" b="1" dirty="0">
                <a:solidFill>
                  <a:prstClr val="black"/>
                </a:solidFill>
              </a:rPr>
              <a:t>に立つ</a:t>
            </a:r>
            <a:r>
              <a:rPr lang="ja-JP" altLang="en-US" sz="2800" b="1" dirty="0">
                <a:solidFill>
                  <a:schemeClr val="accent1">
                    <a:lumMod val="75000"/>
                  </a:schemeClr>
                </a:solidFill>
              </a:rPr>
              <a:t>「地球環境学」</a:t>
            </a:r>
            <a:r>
              <a:rPr lang="ja-JP" altLang="en-US" sz="2800" b="1" dirty="0">
                <a:solidFill>
                  <a:prstClr val="black"/>
                </a:solidFill>
              </a:rPr>
              <a:t>の構築が</a:t>
            </a:r>
            <a:r>
              <a:rPr lang="ja-JP" altLang="en-US" sz="2800" b="1" dirty="0" smtClean="0">
                <a:solidFill>
                  <a:prstClr val="black"/>
                </a:solidFill>
              </a:rPr>
              <a:t>不可欠</a:t>
            </a:r>
            <a:r>
              <a:rPr lang="ja-JP" altLang="en-US" sz="2800" b="1" dirty="0">
                <a:solidFill>
                  <a:prstClr val="black"/>
                </a:solidFill>
              </a:rPr>
              <a:t>である</a:t>
            </a:r>
            <a:r>
              <a:rPr lang="ja-JP" altLang="en-US" sz="2800" b="1" dirty="0" smtClean="0">
                <a:solidFill>
                  <a:prstClr val="black"/>
                </a:solidFill>
              </a:rPr>
              <a:t>。</a:t>
            </a:r>
            <a:endParaRPr lang="en-US" altLang="ja-JP" sz="2800" b="1" dirty="0" smtClean="0">
              <a:solidFill>
                <a:prstClr val="black"/>
              </a:solidFill>
            </a:endParaRPr>
          </a:p>
          <a:p>
            <a:r>
              <a:rPr lang="ja-JP" altLang="en-US" sz="2800" b="1" dirty="0" smtClean="0">
                <a:solidFill>
                  <a:prstClr val="black"/>
                </a:solidFill>
              </a:rPr>
              <a:t>総合地球環境学研究所</a:t>
            </a:r>
            <a:r>
              <a:rPr lang="ja-JP" altLang="en-US" sz="2800" b="1" dirty="0">
                <a:solidFill>
                  <a:prstClr val="black"/>
                </a:solidFill>
              </a:rPr>
              <a:t>は、大学共同利用機関として、</a:t>
            </a:r>
            <a:r>
              <a:rPr lang="ja-JP" altLang="en-US" sz="2800" b="1" dirty="0">
                <a:solidFill>
                  <a:schemeClr val="accent1">
                    <a:lumMod val="75000"/>
                  </a:schemeClr>
                </a:solidFill>
              </a:rPr>
              <a:t>地球環境問題に取り組む国内外</a:t>
            </a:r>
            <a:r>
              <a:rPr lang="ja-JP" altLang="en-US" sz="2800" b="1" dirty="0" smtClean="0">
                <a:solidFill>
                  <a:schemeClr val="accent1">
                    <a:lumMod val="75000"/>
                  </a:schemeClr>
                </a:solidFill>
              </a:rPr>
              <a:t>の大学</a:t>
            </a:r>
            <a:r>
              <a:rPr lang="ja-JP" altLang="en-US" sz="2800" b="1" dirty="0">
                <a:solidFill>
                  <a:schemeClr val="accent1">
                    <a:lumMod val="75000"/>
                  </a:schemeClr>
                </a:solidFill>
              </a:rPr>
              <a:t>その他の研究機関等と連携</a:t>
            </a:r>
            <a:r>
              <a:rPr lang="ja-JP" altLang="en-US" sz="2800" b="1" dirty="0">
                <a:solidFill>
                  <a:prstClr val="black"/>
                </a:solidFill>
              </a:rPr>
              <a:t>しつつ、</a:t>
            </a:r>
            <a:r>
              <a:rPr lang="ja-JP" altLang="en-US" sz="2800" b="1" dirty="0">
                <a:solidFill>
                  <a:schemeClr val="accent1">
                    <a:lumMod val="75000"/>
                  </a:schemeClr>
                </a:solidFill>
              </a:rPr>
              <a:t>総合的な研究プロジェクトを推進</a:t>
            </a:r>
            <a:r>
              <a:rPr lang="ja-JP" altLang="en-US" sz="2800" b="1" dirty="0">
                <a:solidFill>
                  <a:prstClr val="black"/>
                </a:solidFill>
              </a:rPr>
              <a:t>しながら</a:t>
            </a:r>
            <a:r>
              <a:rPr lang="ja-JP" altLang="en-US" sz="2800" b="1" dirty="0" smtClean="0">
                <a:solidFill>
                  <a:prstClr val="black"/>
                </a:solidFill>
              </a:rPr>
              <a:t>この</a:t>
            </a:r>
            <a:r>
              <a:rPr lang="ja-JP" altLang="en-US" sz="2800" b="1" dirty="0">
                <a:solidFill>
                  <a:prstClr val="black"/>
                </a:solidFill>
              </a:rPr>
              <a:t>使命を達成する</a:t>
            </a:r>
            <a:r>
              <a:rPr lang="ja-JP" altLang="en-US" sz="2800" b="1" dirty="0" smtClean="0">
                <a:solidFill>
                  <a:prstClr val="black"/>
                </a:solidFill>
              </a:rPr>
              <a:t>。</a:t>
            </a:r>
            <a:endParaRPr lang="en-US" altLang="ja-JP" sz="2800" b="1" dirty="0" smtClean="0">
              <a:solidFill>
                <a:prstClr val="black"/>
              </a:solidFill>
            </a:endParaRPr>
          </a:p>
          <a:p>
            <a:pPr algn="r"/>
            <a:r>
              <a:rPr lang="ja-JP" altLang="en-US" b="1" dirty="0" smtClean="0"/>
              <a:t>「総合</a:t>
            </a:r>
            <a:r>
              <a:rPr lang="ja-JP" altLang="en-US" b="1" dirty="0"/>
              <a:t>地球環境学研究所における研究活動の基本</a:t>
            </a:r>
            <a:r>
              <a:rPr lang="ja-JP" altLang="en-US" b="1" dirty="0" smtClean="0"/>
              <a:t>方針」抜粋</a:t>
            </a:r>
            <a:endParaRPr lang="ja-JP" altLang="en-US" b="1" dirty="0"/>
          </a:p>
        </p:txBody>
      </p:sp>
      <p:sp>
        <p:nvSpPr>
          <p:cNvPr id="3" name="正方形/長方形 2"/>
          <p:cNvSpPr/>
          <p:nvPr/>
        </p:nvSpPr>
        <p:spPr>
          <a:xfrm>
            <a:off x="1691680" y="260648"/>
            <a:ext cx="5832648"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smtClean="0">
                <a:solidFill>
                  <a:prstClr val="black"/>
                </a:solidFill>
              </a:rPr>
              <a:t>地球</a:t>
            </a:r>
            <a:r>
              <a:rPr lang="ja-JP" altLang="en-US" sz="2800" b="1" dirty="0">
                <a:solidFill>
                  <a:prstClr val="black"/>
                </a:solidFill>
              </a:rPr>
              <a:t>研</a:t>
            </a:r>
            <a:r>
              <a:rPr lang="ja-JP" altLang="en-US" sz="2800" b="1" dirty="0" smtClean="0">
                <a:solidFill>
                  <a:prstClr val="black"/>
                </a:solidFill>
              </a:rPr>
              <a:t>の</a:t>
            </a:r>
            <a:r>
              <a:rPr lang="ja-JP" altLang="en-US" sz="2800" b="1" dirty="0">
                <a:solidFill>
                  <a:prstClr val="black"/>
                </a:solidFill>
              </a:rPr>
              <a:t>ミッション</a:t>
            </a:r>
          </a:p>
        </p:txBody>
      </p:sp>
    </p:spTree>
    <p:extLst>
      <p:ext uri="{BB962C8B-B14F-4D97-AF65-F5344CB8AC3E}">
        <p14:creationId xmlns:p14="http://schemas.microsoft.com/office/powerpoint/2010/main" val="984752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nvGraphicFramePr>
        <p:xfrm>
          <a:off x="2555776" y="244962"/>
          <a:ext cx="6480720" cy="6512803"/>
        </p:xfrm>
        <a:graphic>
          <a:graphicData uri="http://schemas.openxmlformats.org/presentationml/2006/ole">
            <mc:AlternateContent xmlns:mc="http://schemas.openxmlformats.org/markup-compatibility/2006">
              <mc:Choice xmlns:v="urn:schemas-microsoft-com:vml" Requires="v">
                <p:oleObj spid="_x0000_s2055" r:id="rId3" imgW="7695000" imgH="7733160" progId="">
                  <p:embed/>
                </p:oleObj>
              </mc:Choice>
              <mc:Fallback>
                <p:oleObj r:id="rId3" imgW="7695000" imgH="7733160" progId="">
                  <p:embed/>
                  <p:pic>
                    <p:nvPicPr>
                      <p:cNvPr id="0" name=""/>
                      <p:cNvPicPr/>
                      <p:nvPr/>
                    </p:nvPicPr>
                    <p:blipFill>
                      <a:blip r:embed="rId4"/>
                      <a:stretch>
                        <a:fillRect/>
                      </a:stretch>
                    </p:blipFill>
                    <p:spPr>
                      <a:xfrm>
                        <a:off x="2555776" y="244962"/>
                        <a:ext cx="6480720" cy="6512803"/>
                      </a:xfrm>
                      <a:prstGeom prst="rect">
                        <a:avLst/>
                      </a:prstGeom>
                    </p:spPr>
                  </p:pic>
                </p:oleObj>
              </mc:Fallback>
            </mc:AlternateContent>
          </a:graphicData>
        </a:graphic>
      </p:graphicFrame>
      <p:sp>
        <p:nvSpPr>
          <p:cNvPr id="3" name="正方形/長方形 2"/>
          <p:cNvSpPr/>
          <p:nvPr/>
        </p:nvSpPr>
        <p:spPr>
          <a:xfrm>
            <a:off x="251520" y="620688"/>
            <a:ext cx="3168352" cy="200054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smtClean="0">
                <a:solidFill>
                  <a:prstClr val="black"/>
                </a:solidFill>
              </a:rPr>
              <a:t>領域プログラム</a:t>
            </a:r>
            <a:endParaRPr lang="en-US" altLang="ja-JP" sz="2800" b="1" dirty="0" smtClean="0">
              <a:solidFill>
                <a:prstClr val="black"/>
              </a:solidFill>
            </a:endParaRPr>
          </a:p>
          <a:p>
            <a:pPr lvl="0" algn="ctr"/>
            <a:r>
              <a:rPr lang="ja-JP" altLang="en-US" sz="2400" b="1" dirty="0" smtClean="0">
                <a:solidFill>
                  <a:prstClr val="black"/>
                </a:solidFill>
              </a:rPr>
              <a:t>認識科学的アプローチ</a:t>
            </a:r>
            <a:endParaRPr lang="en-US" altLang="ja-JP" sz="2400" b="1" dirty="0" smtClean="0">
              <a:solidFill>
                <a:prstClr val="black"/>
              </a:solidFill>
            </a:endParaRPr>
          </a:p>
          <a:p>
            <a:pPr lvl="0" algn="ctr"/>
            <a:r>
              <a:rPr lang="ja-JP" altLang="en-US" sz="2400" b="1" dirty="0" smtClean="0">
                <a:solidFill>
                  <a:prstClr val="black"/>
                </a:solidFill>
              </a:rPr>
              <a:t>連携研究プロジェクト</a:t>
            </a:r>
            <a:endParaRPr lang="en-US" altLang="ja-JP" sz="2400" b="1" dirty="0" smtClean="0">
              <a:solidFill>
                <a:prstClr val="black"/>
              </a:solidFill>
            </a:endParaRPr>
          </a:p>
          <a:p>
            <a:pPr lvl="0" algn="ctr"/>
            <a:r>
              <a:rPr lang="ja-JP" altLang="en-US" sz="2400" b="1" dirty="0" smtClean="0">
                <a:solidFill>
                  <a:prstClr val="black"/>
                </a:solidFill>
              </a:rPr>
              <a:t>（個別の研究者のアイデアを基盤）</a:t>
            </a:r>
            <a:endParaRPr lang="ja-JP" altLang="en-US" sz="2400" b="1" dirty="0">
              <a:solidFill>
                <a:prstClr val="black"/>
              </a:solidFill>
            </a:endParaRPr>
          </a:p>
        </p:txBody>
      </p:sp>
      <p:sp>
        <p:nvSpPr>
          <p:cNvPr id="4" name="下矢印 3"/>
          <p:cNvSpPr/>
          <p:nvPr/>
        </p:nvSpPr>
        <p:spPr>
          <a:xfrm>
            <a:off x="1403648" y="2780928"/>
            <a:ext cx="432048"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51520" y="3645024"/>
            <a:ext cx="2448272" cy="169277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smtClean="0">
                <a:solidFill>
                  <a:prstClr val="black"/>
                </a:solidFill>
              </a:rPr>
              <a:t>機関連携プロジェクトを設計</a:t>
            </a:r>
            <a:endParaRPr lang="en-US" altLang="ja-JP" sz="2800" b="1" dirty="0" smtClean="0">
              <a:solidFill>
                <a:prstClr val="black"/>
              </a:solidFill>
            </a:endParaRPr>
          </a:p>
          <a:p>
            <a:pPr lvl="0" algn="ctr"/>
            <a:r>
              <a:rPr lang="ja-JP" altLang="en-US" sz="2400" b="1" dirty="0" smtClean="0">
                <a:solidFill>
                  <a:prstClr val="black"/>
                </a:solidFill>
              </a:rPr>
              <a:t>（研究機関の強みを活かす）</a:t>
            </a:r>
            <a:endParaRPr lang="en-US" altLang="ja-JP" sz="2400" b="1" dirty="0" smtClean="0">
              <a:solidFill>
                <a:prstClr val="black"/>
              </a:solidFill>
            </a:endParaRPr>
          </a:p>
        </p:txBody>
      </p:sp>
    </p:spTree>
    <p:extLst>
      <p:ext uri="{BB962C8B-B14F-4D97-AF65-F5344CB8AC3E}">
        <p14:creationId xmlns:p14="http://schemas.microsoft.com/office/powerpoint/2010/main" val="3341749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4476616" y="10249"/>
            <a:ext cx="4631888" cy="6872184"/>
          </a:xfrm>
          <a:prstGeom prst="rect">
            <a:avLst/>
          </a:prstGeom>
        </p:spPr>
      </p:pic>
      <p:pic>
        <p:nvPicPr>
          <p:cNvPr id="3" name="図 2"/>
          <p:cNvPicPr>
            <a:picLocks noChangeAspect="1"/>
          </p:cNvPicPr>
          <p:nvPr/>
        </p:nvPicPr>
        <p:blipFill>
          <a:blip r:embed="rId3"/>
          <a:stretch>
            <a:fillRect/>
          </a:stretch>
        </p:blipFill>
        <p:spPr>
          <a:xfrm>
            <a:off x="35496" y="2469292"/>
            <a:ext cx="5083173" cy="2975932"/>
          </a:xfrm>
          <a:prstGeom prst="rect">
            <a:avLst/>
          </a:prstGeom>
        </p:spPr>
      </p:pic>
      <p:sp>
        <p:nvSpPr>
          <p:cNvPr id="4" name="正方形/長方形 3"/>
          <p:cNvSpPr/>
          <p:nvPr/>
        </p:nvSpPr>
        <p:spPr>
          <a:xfrm>
            <a:off x="251520" y="385500"/>
            <a:ext cx="4392488" cy="175432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smtClean="0">
                <a:solidFill>
                  <a:prstClr val="black"/>
                </a:solidFill>
              </a:rPr>
              <a:t>未来設計イニシアティブ</a:t>
            </a:r>
            <a:endParaRPr lang="en-US" altLang="ja-JP" sz="2800" b="1" dirty="0" smtClean="0">
              <a:solidFill>
                <a:prstClr val="black"/>
              </a:solidFill>
            </a:endParaRPr>
          </a:p>
          <a:p>
            <a:pPr lvl="0" algn="ctr"/>
            <a:r>
              <a:rPr lang="ja-JP" altLang="en-US" sz="2000" b="1" dirty="0" smtClean="0">
                <a:solidFill>
                  <a:prstClr val="black"/>
                </a:solidFill>
              </a:rPr>
              <a:t>設計科学的アプローチ</a:t>
            </a:r>
            <a:endParaRPr lang="en-US" altLang="ja-JP" sz="2000" b="1" dirty="0" smtClean="0">
              <a:solidFill>
                <a:prstClr val="black"/>
              </a:solidFill>
            </a:endParaRPr>
          </a:p>
          <a:p>
            <a:pPr lvl="0" algn="ctr"/>
            <a:r>
              <a:rPr lang="ja-JP" altLang="en-US" sz="2000" b="1" dirty="0" smtClean="0">
                <a:solidFill>
                  <a:prstClr val="black"/>
                </a:solidFill>
              </a:rPr>
              <a:t>基幹研究プロジェクト</a:t>
            </a:r>
            <a:endParaRPr lang="en-US" altLang="ja-JP" sz="2000" b="1" dirty="0" smtClean="0">
              <a:solidFill>
                <a:prstClr val="black"/>
              </a:solidFill>
            </a:endParaRPr>
          </a:p>
          <a:p>
            <a:pPr lvl="0" algn="ctr"/>
            <a:r>
              <a:rPr lang="ja-JP" altLang="en-US" sz="2000" b="1" dirty="0" smtClean="0">
                <a:solidFill>
                  <a:prstClr val="black"/>
                </a:solidFill>
              </a:rPr>
              <a:t>（地球研が未来可能な社会のあり方の設計に向けて形成）</a:t>
            </a:r>
            <a:endParaRPr lang="ja-JP" altLang="en-US" sz="2000" b="1" dirty="0">
              <a:solidFill>
                <a:prstClr val="black"/>
              </a:solidFill>
            </a:endParaRPr>
          </a:p>
        </p:txBody>
      </p:sp>
    </p:spTree>
    <p:extLst>
      <p:ext uri="{BB962C8B-B14F-4D97-AF65-F5344CB8AC3E}">
        <p14:creationId xmlns:p14="http://schemas.microsoft.com/office/powerpoint/2010/main" val="1294690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980728"/>
            <a:ext cx="8856984" cy="5632311"/>
          </a:xfrm>
          <a:prstGeom prst="rect">
            <a:avLst/>
          </a:prstGeom>
        </p:spPr>
        <p:txBody>
          <a:bodyPr wrap="square">
            <a:spAutoFit/>
          </a:bodyPr>
          <a:lstStyle/>
          <a:p>
            <a:r>
              <a:rPr lang="ja-JP" altLang="en-US" sz="2400" b="1" dirty="0">
                <a:solidFill>
                  <a:prstClr val="black"/>
                </a:solidFill>
              </a:rPr>
              <a:t>地球研の大学共同利用機関としての機能強化と</a:t>
            </a:r>
            <a:r>
              <a:rPr lang="ja-JP" altLang="en-US" sz="2400" b="1" dirty="0" smtClean="0">
                <a:solidFill>
                  <a:prstClr val="black"/>
                </a:solidFill>
              </a:rPr>
              <a:t>、大学</a:t>
            </a:r>
            <a:r>
              <a:rPr lang="ja-JP" altLang="en-US" sz="2400" b="1" dirty="0">
                <a:solidFill>
                  <a:prstClr val="black"/>
                </a:solidFill>
              </a:rPr>
              <a:t>・研究機関の研究資源を</a:t>
            </a:r>
            <a:r>
              <a:rPr lang="ja-JP" altLang="en-US" sz="2400" b="1" dirty="0" smtClean="0">
                <a:solidFill>
                  <a:prstClr val="black"/>
                </a:solidFill>
              </a:rPr>
              <a:t>生かした地球研プロジェクトのさらなる充実</a:t>
            </a:r>
            <a:r>
              <a:rPr lang="ja-JP" altLang="en-US" sz="2400" b="1" dirty="0">
                <a:solidFill>
                  <a:prstClr val="black"/>
                </a:solidFill>
              </a:rPr>
              <a:t>を</a:t>
            </a:r>
            <a:r>
              <a:rPr lang="ja-JP" altLang="en-US" sz="2400" b="1" dirty="0" smtClean="0">
                <a:solidFill>
                  <a:prstClr val="black"/>
                </a:solidFill>
              </a:rPr>
              <a:t>目指す</a:t>
            </a:r>
            <a:endParaRPr lang="en-US" altLang="ja-JP" sz="2400" b="1" dirty="0" smtClean="0">
              <a:solidFill>
                <a:prstClr val="black"/>
              </a:solidFill>
            </a:endParaRPr>
          </a:p>
          <a:p>
            <a:endParaRPr lang="en-US" altLang="ja-JP" sz="2400" b="1" dirty="0">
              <a:solidFill>
                <a:prstClr val="black"/>
              </a:solidFill>
            </a:endParaRPr>
          </a:p>
          <a:p>
            <a:r>
              <a:rPr lang="ja-JP" altLang="en-US" sz="2400" b="1" dirty="0">
                <a:solidFill>
                  <a:prstClr val="black"/>
                </a:solidFill>
              </a:rPr>
              <a:t>地球研所内対応者を指名して連携機関と地球研の密接な協働を通じてプロジェクト提案を設計</a:t>
            </a:r>
            <a:r>
              <a:rPr lang="ja-JP" altLang="en-US" sz="2400" b="1" dirty="0" smtClean="0">
                <a:solidFill>
                  <a:prstClr val="black"/>
                </a:solidFill>
              </a:rPr>
              <a:t>する</a:t>
            </a:r>
            <a:endParaRPr lang="en-US" altLang="ja-JP" sz="2400" b="1" dirty="0" smtClean="0">
              <a:solidFill>
                <a:prstClr val="black"/>
              </a:solidFill>
            </a:endParaRPr>
          </a:p>
          <a:p>
            <a:endParaRPr lang="en-US" altLang="ja-JP" sz="2400" b="1" dirty="0" smtClean="0">
              <a:solidFill>
                <a:prstClr val="black"/>
              </a:solidFill>
            </a:endParaRPr>
          </a:p>
          <a:p>
            <a:r>
              <a:rPr lang="ja-JP" altLang="en-US" sz="2400" b="1" dirty="0" smtClean="0">
                <a:solidFill>
                  <a:prstClr val="black"/>
                </a:solidFill>
              </a:rPr>
              <a:t>連携</a:t>
            </a:r>
            <a:r>
              <a:rPr lang="ja-JP" altLang="en-US" sz="2400" b="1" dirty="0">
                <a:solidFill>
                  <a:prstClr val="black"/>
                </a:solidFill>
              </a:rPr>
              <a:t>機関の実情に応じてプロジェクトリーダーの立場を弾力的に設定</a:t>
            </a:r>
            <a:r>
              <a:rPr lang="ja-JP" altLang="en-US" sz="2400" b="1" dirty="0" smtClean="0">
                <a:solidFill>
                  <a:prstClr val="black"/>
                </a:solidFill>
              </a:rPr>
              <a:t>できる</a:t>
            </a:r>
            <a:endParaRPr lang="en-US" altLang="ja-JP" sz="2400" b="1" dirty="0">
              <a:solidFill>
                <a:prstClr val="black"/>
              </a:solidFill>
            </a:endParaRPr>
          </a:p>
          <a:p>
            <a:endParaRPr lang="en-US" altLang="ja-JP" sz="2400" b="1" dirty="0" smtClean="0">
              <a:solidFill>
                <a:prstClr val="black"/>
              </a:solidFill>
            </a:endParaRPr>
          </a:p>
          <a:p>
            <a:r>
              <a:rPr lang="ja-JP" altLang="en-US" sz="2400" b="1" dirty="0" smtClean="0">
                <a:solidFill>
                  <a:prstClr val="black"/>
                </a:solidFill>
              </a:rPr>
              <a:t>これ</a:t>
            </a:r>
            <a:r>
              <a:rPr lang="ja-JP" altLang="en-US" sz="2400" b="1" dirty="0">
                <a:solidFill>
                  <a:prstClr val="black"/>
                </a:solidFill>
              </a:rPr>
              <a:t>までの「連携研究プロジェクト」が</a:t>
            </a:r>
            <a:r>
              <a:rPr lang="en-US" altLang="ja-JP" sz="2400" b="1" dirty="0">
                <a:solidFill>
                  <a:prstClr val="black"/>
                </a:solidFill>
              </a:rPr>
              <a:t>FS</a:t>
            </a:r>
            <a:r>
              <a:rPr lang="ja-JP" altLang="en-US" sz="2400" b="1" dirty="0">
                <a:solidFill>
                  <a:prstClr val="black"/>
                </a:solidFill>
              </a:rPr>
              <a:t>研究の前段階として</a:t>
            </a:r>
            <a:r>
              <a:rPr lang="en-US" altLang="ja-JP" sz="2400" b="1" dirty="0">
                <a:solidFill>
                  <a:prstClr val="black"/>
                </a:solidFill>
              </a:rPr>
              <a:t>IS</a:t>
            </a:r>
            <a:r>
              <a:rPr lang="ja-JP" altLang="en-US" sz="2400" b="1" dirty="0">
                <a:solidFill>
                  <a:prstClr val="black"/>
                </a:solidFill>
              </a:rPr>
              <a:t>（インキュベーション研究）から開始していたのに対し、ＦＳ段階から開始</a:t>
            </a:r>
            <a:r>
              <a:rPr lang="ja-JP" altLang="en-US" sz="2400" b="1" dirty="0" smtClean="0">
                <a:solidFill>
                  <a:prstClr val="black"/>
                </a:solidFill>
              </a:rPr>
              <a:t>する</a:t>
            </a:r>
            <a:endParaRPr lang="en-US" altLang="ja-JP" sz="2400" b="1" dirty="0">
              <a:solidFill>
                <a:prstClr val="black"/>
              </a:solidFill>
            </a:endParaRPr>
          </a:p>
          <a:p>
            <a:endParaRPr lang="en-US" altLang="ja-JP" sz="2400" b="1" dirty="0" smtClean="0">
              <a:solidFill>
                <a:prstClr val="black"/>
              </a:solidFill>
            </a:endParaRPr>
          </a:p>
          <a:p>
            <a:r>
              <a:rPr lang="ja-JP" altLang="en-US" sz="2400" b="1" dirty="0" smtClean="0">
                <a:solidFill>
                  <a:prstClr val="black"/>
                </a:solidFill>
              </a:rPr>
              <a:t>研究</a:t>
            </a:r>
            <a:r>
              <a:rPr lang="ja-JP" altLang="en-US" sz="2400" b="1" dirty="0">
                <a:solidFill>
                  <a:prstClr val="black"/>
                </a:solidFill>
              </a:rPr>
              <a:t>プロジェクト評価委員会（ＰＥＣ）において</a:t>
            </a:r>
            <a:r>
              <a:rPr lang="en-US" altLang="ja-JP" sz="2400" b="1" dirty="0">
                <a:solidFill>
                  <a:prstClr val="black"/>
                </a:solidFill>
              </a:rPr>
              <a:t>FS</a:t>
            </a:r>
            <a:r>
              <a:rPr lang="ja-JP" altLang="en-US" sz="2400" b="1" dirty="0">
                <a:solidFill>
                  <a:prstClr val="black"/>
                </a:solidFill>
              </a:rPr>
              <a:t>の採択審議が</a:t>
            </a:r>
            <a:r>
              <a:rPr lang="ja-JP" altLang="en-US" sz="2400" b="1" dirty="0" smtClean="0">
                <a:solidFill>
                  <a:prstClr val="black"/>
                </a:solidFill>
              </a:rPr>
              <a:t>行われる</a:t>
            </a:r>
            <a:endParaRPr lang="ja-JP" altLang="en-US" sz="2400" b="1" dirty="0"/>
          </a:p>
        </p:txBody>
      </p:sp>
      <p:sp>
        <p:nvSpPr>
          <p:cNvPr id="3" name="正方形/長方形 2"/>
          <p:cNvSpPr/>
          <p:nvPr/>
        </p:nvSpPr>
        <p:spPr>
          <a:xfrm>
            <a:off x="1691680" y="260648"/>
            <a:ext cx="5832648" cy="461665"/>
          </a:xfrm>
          <a:prstGeom prst="rect">
            <a:avLst/>
          </a:prstGeom>
        </p:spPr>
        <p:txBody>
          <a:bodyPr wrap="square">
            <a:spAutoFit/>
          </a:bodyPr>
          <a:lstStyle/>
          <a:p>
            <a:pPr lvl="0" algn="ctr"/>
            <a:r>
              <a:rPr lang="ja-JP" altLang="en-US" sz="2400" b="1" dirty="0">
                <a:solidFill>
                  <a:prstClr val="black"/>
                </a:solidFill>
              </a:rPr>
              <a:t>機関連携</a:t>
            </a:r>
            <a:r>
              <a:rPr lang="ja-JP" altLang="en-US" sz="2400" b="1" dirty="0" smtClean="0">
                <a:solidFill>
                  <a:prstClr val="black"/>
                </a:solidFill>
              </a:rPr>
              <a:t>プロジェクトの特徴</a:t>
            </a:r>
            <a:endParaRPr lang="ja-JP" altLang="en-US" sz="2400" b="1" dirty="0">
              <a:solidFill>
                <a:prstClr val="black"/>
              </a:solidFill>
            </a:endParaRPr>
          </a:p>
        </p:txBody>
      </p:sp>
    </p:spTree>
    <p:extLst>
      <p:ext uri="{BB962C8B-B14F-4D97-AF65-F5344CB8AC3E}">
        <p14:creationId xmlns:p14="http://schemas.microsoft.com/office/powerpoint/2010/main" val="1505057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1520" y="836712"/>
            <a:ext cx="8784976" cy="6001643"/>
          </a:xfrm>
          <a:prstGeom prst="rect">
            <a:avLst/>
          </a:prstGeom>
        </p:spPr>
        <p:txBody>
          <a:bodyPr wrap="square">
            <a:spAutoFit/>
          </a:bodyPr>
          <a:lstStyle/>
          <a:p>
            <a:r>
              <a:rPr lang="ja-JP" altLang="en-US" sz="2400" dirty="0" smtClean="0">
                <a:solidFill>
                  <a:prstClr val="black"/>
                </a:solidFill>
              </a:rPr>
              <a:t>　</a:t>
            </a:r>
            <a:r>
              <a:rPr lang="en-US" altLang="ja-JP" sz="2400" dirty="0" smtClean="0">
                <a:solidFill>
                  <a:prstClr val="black"/>
                </a:solidFill>
              </a:rPr>
              <a:t> </a:t>
            </a:r>
            <a:r>
              <a:rPr lang="ja-JP" altLang="ja-JP" sz="2400" dirty="0">
                <a:solidFill>
                  <a:srgbClr val="C00000"/>
                </a:solidFill>
              </a:rPr>
              <a:t>国公私立大学、独立行政法人等の研究機関に所属している常勤教員ないし常勤研究員をＦＳ責任者として、機関の長</a:t>
            </a:r>
            <a:r>
              <a:rPr lang="ja-JP" altLang="ja-JP" sz="2400" dirty="0" smtClean="0">
                <a:solidFill>
                  <a:srgbClr val="C00000"/>
                </a:solidFill>
              </a:rPr>
              <a:t>が申請</a:t>
            </a:r>
            <a:endParaRPr lang="en-US" altLang="ja-JP" sz="2400" dirty="0" smtClean="0">
              <a:solidFill>
                <a:srgbClr val="C00000"/>
              </a:solidFill>
            </a:endParaRPr>
          </a:p>
          <a:p>
            <a:endParaRPr lang="en-US" altLang="ja-JP" sz="2400" dirty="0">
              <a:solidFill>
                <a:srgbClr val="C00000"/>
              </a:solidFill>
            </a:endParaRPr>
          </a:p>
          <a:p>
            <a:r>
              <a:rPr lang="ja-JP" altLang="ja-JP" sz="2400" dirty="0" smtClean="0">
                <a:solidFill>
                  <a:prstClr val="black"/>
                </a:solidFill>
              </a:rPr>
              <a:t>機関</a:t>
            </a:r>
            <a:r>
              <a:rPr lang="ja-JP" altLang="ja-JP" sz="2400" dirty="0">
                <a:solidFill>
                  <a:prstClr val="black"/>
                </a:solidFill>
              </a:rPr>
              <a:t>連携ＦＳから機関連携プロジェクトに進展した場合には、ＦＳ責任者がプロジェクトリーダーまたは共同リーダーを</a:t>
            </a:r>
            <a:r>
              <a:rPr lang="ja-JP" altLang="ja-JP" sz="2400" dirty="0" smtClean="0">
                <a:solidFill>
                  <a:prstClr val="black"/>
                </a:solidFill>
              </a:rPr>
              <a:t>務める</a:t>
            </a:r>
            <a:endParaRPr lang="en-US" altLang="ja-JP" sz="2400" dirty="0" smtClean="0">
              <a:solidFill>
                <a:prstClr val="black"/>
              </a:solidFill>
            </a:endParaRPr>
          </a:p>
          <a:p>
            <a:r>
              <a:rPr lang="ja-JP" altLang="ja-JP" sz="2400" dirty="0">
                <a:solidFill>
                  <a:prstClr val="black"/>
                </a:solidFill>
              </a:rPr>
              <a:t/>
            </a:r>
            <a:br>
              <a:rPr lang="ja-JP" altLang="ja-JP" sz="2400" dirty="0">
                <a:solidFill>
                  <a:prstClr val="black"/>
                </a:solidFill>
              </a:rPr>
            </a:br>
            <a:r>
              <a:rPr lang="en-US" altLang="ja-JP" sz="2400" dirty="0">
                <a:solidFill>
                  <a:prstClr val="black"/>
                </a:solidFill>
              </a:rPr>
              <a:t> </a:t>
            </a:r>
            <a:r>
              <a:rPr lang="ja-JP" altLang="en-US" sz="2400" dirty="0" smtClean="0">
                <a:solidFill>
                  <a:prstClr val="black"/>
                </a:solidFill>
              </a:rPr>
              <a:t>　</a:t>
            </a:r>
            <a:r>
              <a:rPr lang="ja-JP" altLang="ja-JP" sz="2400" dirty="0" smtClean="0">
                <a:solidFill>
                  <a:prstClr val="black"/>
                </a:solidFill>
              </a:rPr>
              <a:t>地球</a:t>
            </a:r>
            <a:r>
              <a:rPr lang="ja-JP" altLang="ja-JP" sz="2400" dirty="0">
                <a:solidFill>
                  <a:prstClr val="black"/>
                </a:solidFill>
              </a:rPr>
              <a:t>研との連携協定を締結している機関は、ＦＳ採択以後、本研究（ＦＲ）開始までの間</a:t>
            </a:r>
            <a:r>
              <a:rPr lang="ja-JP" altLang="ja-JP" sz="2400" dirty="0" smtClean="0">
                <a:solidFill>
                  <a:prstClr val="black"/>
                </a:solidFill>
              </a:rPr>
              <a:t>に機関</a:t>
            </a:r>
            <a:r>
              <a:rPr lang="ja-JP" altLang="ja-JP" sz="2400" dirty="0">
                <a:solidFill>
                  <a:prstClr val="black"/>
                </a:solidFill>
              </a:rPr>
              <a:t>連携プロジェクトの実施に適合する覚書</a:t>
            </a:r>
            <a:r>
              <a:rPr lang="ja-JP" altLang="ja-JP" sz="2400" dirty="0" smtClean="0">
                <a:solidFill>
                  <a:prstClr val="black"/>
                </a:solidFill>
              </a:rPr>
              <a:t>等を締結</a:t>
            </a:r>
            <a:r>
              <a:rPr lang="ja-JP" altLang="en-US" sz="2400" dirty="0" smtClean="0">
                <a:solidFill>
                  <a:srgbClr val="C00000"/>
                </a:solidFill>
              </a:rPr>
              <a:t>（地球</a:t>
            </a:r>
            <a:r>
              <a:rPr lang="ja-JP" altLang="ja-JP" sz="2400" dirty="0" smtClean="0">
                <a:solidFill>
                  <a:srgbClr val="C00000"/>
                </a:solidFill>
              </a:rPr>
              <a:t>研</a:t>
            </a:r>
            <a:r>
              <a:rPr lang="ja-JP" altLang="ja-JP" sz="2400" dirty="0">
                <a:solidFill>
                  <a:srgbClr val="C00000"/>
                </a:solidFill>
              </a:rPr>
              <a:t>との連携協定をしていない機関とは、この期間に新たに</a:t>
            </a:r>
            <a:r>
              <a:rPr lang="ja-JP" altLang="ja-JP" sz="2400" dirty="0" smtClean="0">
                <a:solidFill>
                  <a:srgbClr val="C00000"/>
                </a:solidFill>
              </a:rPr>
              <a:t>協定締結</a:t>
            </a:r>
            <a:r>
              <a:rPr lang="ja-JP" altLang="en-US" sz="2400" dirty="0">
                <a:solidFill>
                  <a:srgbClr val="C00000"/>
                </a:solidFill>
              </a:rPr>
              <a:t>）</a:t>
            </a:r>
            <a:r>
              <a:rPr lang="ja-JP" altLang="ja-JP" sz="2400" dirty="0">
                <a:solidFill>
                  <a:srgbClr val="C00000"/>
                </a:solidFill>
              </a:rPr>
              <a:t/>
            </a:r>
            <a:br>
              <a:rPr lang="ja-JP" altLang="ja-JP" sz="2400" dirty="0">
                <a:solidFill>
                  <a:srgbClr val="C00000"/>
                </a:solidFill>
              </a:rPr>
            </a:br>
            <a:r>
              <a:rPr lang="en-US" altLang="ja-JP" sz="2400" dirty="0">
                <a:solidFill>
                  <a:prstClr val="black"/>
                </a:solidFill>
              </a:rPr>
              <a:t> </a:t>
            </a:r>
            <a:r>
              <a:rPr lang="ja-JP" altLang="ja-JP" sz="2400" dirty="0">
                <a:solidFill>
                  <a:prstClr val="black"/>
                </a:solidFill>
              </a:rPr>
              <a:t/>
            </a:r>
            <a:br>
              <a:rPr lang="ja-JP" altLang="ja-JP" sz="2400" dirty="0">
                <a:solidFill>
                  <a:prstClr val="black"/>
                </a:solidFill>
              </a:rPr>
            </a:br>
            <a:r>
              <a:rPr lang="ja-JP" altLang="en-US" sz="2400" dirty="0" smtClean="0">
                <a:solidFill>
                  <a:prstClr val="black"/>
                </a:solidFill>
              </a:rPr>
              <a:t>　</a:t>
            </a:r>
            <a:r>
              <a:rPr lang="ja-JP" altLang="ja-JP" sz="2400" b="1" dirty="0" smtClean="0">
                <a:solidFill>
                  <a:srgbClr val="002060"/>
                </a:solidFill>
              </a:rPr>
              <a:t>機関</a:t>
            </a:r>
            <a:r>
              <a:rPr lang="ja-JP" altLang="ja-JP" sz="2400" b="1" dirty="0">
                <a:solidFill>
                  <a:srgbClr val="002060"/>
                </a:solidFill>
              </a:rPr>
              <a:t>連携ＦＳを終了し、機関連携プロジェクトへの移行審査で採択された場合、そのプロジェクトリーダーは所属機関から地球研への出向あるいは</a:t>
            </a:r>
            <a:r>
              <a:rPr lang="ja-JP" altLang="ja-JP" sz="2400" b="1" dirty="0" smtClean="0">
                <a:solidFill>
                  <a:srgbClr val="002060"/>
                </a:solidFill>
              </a:rPr>
              <a:t>派遣、</a:t>
            </a:r>
            <a:r>
              <a:rPr lang="ja-JP" altLang="ja-JP" sz="2400" b="1" dirty="0">
                <a:solidFill>
                  <a:srgbClr val="002060"/>
                </a:solidFill>
              </a:rPr>
              <a:t>または地球研の専任教員に</a:t>
            </a:r>
            <a:r>
              <a:rPr lang="ja-JP" altLang="ja-JP" sz="2400" b="1" dirty="0" smtClean="0">
                <a:solidFill>
                  <a:srgbClr val="002060"/>
                </a:solidFill>
              </a:rPr>
              <a:t>な</a:t>
            </a:r>
            <a:r>
              <a:rPr lang="ja-JP" altLang="en-US" sz="2400" b="1" dirty="0" smtClean="0">
                <a:solidFill>
                  <a:srgbClr val="002060"/>
                </a:solidFill>
              </a:rPr>
              <a:t>る</a:t>
            </a:r>
            <a:r>
              <a:rPr lang="en-US" altLang="ja-JP" sz="2400" b="1" dirty="0" smtClean="0">
                <a:solidFill>
                  <a:srgbClr val="002060"/>
                </a:solidFill>
              </a:rPr>
              <a:t/>
            </a:r>
            <a:br>
              <a:rPr lang="en-US" altLang="ja-JP" sz="2400" b="1" dirty="0" smtClean="0">
                <a:solidFill>
                  <a:srgbClr val="002060"/>
                </a:solidFill>
              </a:rPr>
            </a:br>
            <a:r>
              <a:rPr lang="ja-JP" altLang="en-US" sz="2400" b="1" dirty="0">
                <a:solidFill>
                  <a:srgbClr val="002060"/>
                </a:solidFill>
              </a:rPr>
              <a:t>（</a:t>
            </a:r>
            <a:r>
              <a:rPr lang="ja-JP" altLang="ja-JP" sz="2400" dirty="0" smtClean="0">
                <a:solidFill>
                  <a:prstClr val="black"/>
                </a:solidFill>
              </a:rPr>
              <a:t>身分上</a:t>
            </a:r>
            <a:r>
              <a:rPr lang="ja-JP" altLang="ja-JP" sz="2400" dirty="0">
                <a:solidFill>
                  <a:prstClr val="black"/>
                </a:solidFill>
              </a:rPr>
              <a:t>の扱いと地球研におけるエフォート率等</a:t>
            </a:r>
            <a:r>
              <a:rPr lang="ja-JP" altLang="ja-JP" sz="2400" dirty="0" smtClean="0">
                <a:solidFill>
                  <a:prstClr val="black"/>
                </a:solidFill>
              </a:rPr>
              <a:t>は個別</a:t>
            </a:r>
            <a:r>
              <a:rPr lang="ja-JP" altLang="ja-JP" sz="2400" dirty="0">
                <a:solidFill>
                  <a:prstClr val="black"/>
                </a:solidFill>
              </a:rPr>
              <a:t>に</a:t>
            </a:r>
            <a:r>
              <a:rPr lang="ja-JP" altLang="ja-JP" sz="2400" dirty="0" smtClean="0">
                <a:solidFill>
                  <a:prstClr val="black"/>
                </a:solidFill>
              </a:rPr>
              <a:t>相談。</a:t>
            </a:r>
            <a:r>
              <a:rPr lang="ja-JP" altLang="ja-JP" sz="2400" dirty="0">
                <a:solidFill>
                  <a:prstClr val="black"/>
                </a:solidFill>
              </a:rPr>
              <a:t>また、これらについては連携協定ないし覚書等</a:t>
            </a:r>
            <a:r>
              <a:rPr lang="ja-JP" altLang="ja-JP" sz="2400" dirty="0" smtClean="0">
                <a:solidFill>
                  <a:prstClr val="black"/>
                </a:solidFill>
              </a:rPr>
              <a:t>に</a:t>
            </a:r>
            <a:r>
              <a:rPr lang="ja-JP" altLang="en-US" sz="2400" dirty="0">
                <a:solidFill>
                  <a:prstClr val="black"/>
                </a:solidFill>
              </a:rPr>
              <a:t>明記</a:t>
            </a:r>
            <a:r>
              <a:rPr lang="ja-JP" altLang="en-US" sz="2400" dirty="0" smtClean="0">
                <a:solidFill>
                  <a:prstClr val="black"/>
                </a:solidFill>
              </a:rPr>
              <a:t>）</a:t>
            </a:r>
            <a:endParaRPr lang="ja-JP" altLang="en-US" sz="2400" dirty="0"/>
          </a:p>
        </p:txBody>
      </p:sp>
      <p:sp>
        <p:nvSpPr>
          <p:cNvPr id="3" name="正方形/長方形 2"/>
          <p:cNvSpPr/>
          <p:nvPr/>
        </p:nvSpPr>
        <p:spPr>
          <a:xfrm>
            <a:off x="1691680" y="260648"/>
            <a:ext cx="5832648" cy="461665"/>
          </a:xfrm>
          <a:prstGeom prst="rect">
            <a:avLst/>
          </a:prstGeom>
        </p:spPr>
        <p:txBody>
          <a:bodyPr wrap="square">
            <a:spAutoFit/>
          </a:bodyPr>
          <a:lstStyle/>
          <a:p>
            <a:pPr lvl="0" algn="ctr"/>
            <a:r>
              <a:rPr lang="ja-JP" altLang="en-US" sz="2400" b="1" dirty="0">
                <a:solidFill>
                  <a:prstClr val="black"/>
                </a:solidFill>
              </a:rPr>
              <a:t>機関</a:t>
            </a:r>
            <a:r>
              <a:rPr lang="ja-JP" altLang="en-US" sz="2400" b="1" dirty="0" smtClean="0">
                <a:solidFill>
                  <a:prstClr val="black"/>
                </a:solidFill>
              </a:rPr>
              <a:t>連携ＦＳ申請の要件</a:t>
            </a:r>
            <a:endParaRPr lang="ja-JP" altLang="en-US" sz="2400" b="1" dirty="0">
              <a:solidFill>
                <a:prstClr val="black"/>
              </a:solidFill>
            </a:endParaRPr>
          </a:p>
        </p:txBody>
      </p:sp>
    </p:spTree>
    <p:extLst>
      <p:ext uri="{BB962C8B-B14F-4D97-AF65-F5344CB8AC3E}">
        <p14:creationId xmlns:p14="http://schemas.microsoft.com/office/powerpoint/2010/main" val="2982669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1208941"/>
            <a:ext cx="8568952" cy="5262979"/>
          </a:xfrm>
          <a:prstGeom prst="rect">
            <a:avLst/>
          </a:prstGeom>
        </p:spPr>
        <p:txBody>
          <a:bodyPr wrap="square">
            <a:spAutoFit/>
          </a:bodyPr>
          <a:lstStyle/>
          <a:p>
            <a:r>
              <a:rPr lang="ja-JP" altLang="en-US" sz="2800" b="1" dirty="0" smtClean="0">
                <a:solidFill>
                  <a:prstClr val="black"/>
                </a:solidFill>
              </a:rPr>
              <a:t>これは地球研が研究費を提供する</a:t>
            </a:r>
            <a:r>
              <a:rPr lang="ja-JP" altLang="en-US" sz="2800" b="1" dirty="0" smtClean="0">
                <a:solidFill>
                  <a:schemeClr val="accent1">
                    <a:lumMod val="75000"/>
                  </a:schemeClr>
                </a:solidFill>
              </a:rPr>
              <a:t>ファンディング（研究補助金や受託研究）ではありません</a:t>
            </a:r>
            <a:r>
              <a:rPr lang="ja-JP" altLang="en-US" sz="2800" b="1" dirty="0" smtClean="0">
                <a:solidFill>
                  <a:prstClr val="black"/>
                </a:solidFill>
              </a:rPr>
              <a:t>。</a:t>
            </a:r>
            <a:endParaRPr lang="en-US" altLang="ja-JP" sz="2800" b="1" dirty="0" smtClean="0">
              <a:solidFill>
                <a:prstClr val="black"/>
              </a:solidFill>
            </a:endParaRPr>
          </a:p>
          <a:p>
            <a:endParaRPr lang="en-US" altLang="ja-JP" sz="2800" b="1" dirty="0">
              <a:solidFill>
                <a:prstClr val="black"/>
              </a:solidFill>
            </a:endParaRPr>
          </a:p>
          <a:p>
            <a:r>
              <a:rPr lang="ja-JP" altLang="en-US" sz="2800" b="1" dirty="0" smtClean="0">
                <a:solidFill>
                  <a:prstClr val="black"/>
                </a:solidFill>
              </a:rPr>
              <a:t>連携機関と地球研が互いの特徴を生かして連携し、単独ではなしえない研究を推進する</a:t>
            </a:r>
            <a:r>
              <a:rPr lang="ja-JP" altLang="en-US" sz="2800" b="1" dirty="0" smtClean="0">
                <a:solidFill>
                  <a:schemeClr val="accent1">
                    <a:lumMod val="75000"/>
                  </a:schemeClr>
                </a:solidFill>
              </a:rPr>
              <a:t>共同研究</a:t>
            </a:r>
            <a:r>
              <a:rPr lang="ja-JP" altLang="en-US" sz="2800" b="1" dirty="0" smtClean="0">
                <a:solidFill>
                  <a:prstClr val="black"/>
                </a:solidFill>
              </a:rPr>
              <a:t>です。</a:t>
            </a:r>
            <a:endParaRPr lang="en-US" altLang="ja-JP" sz="2800" b="1" dirty="0" smtClean="0">
              <a:solidFill>
                <a:prstClr val="black"/>
              </a:solidFill>
            </a:endParaRPr>
          </a:p>
          <a:p>
            <a:endParaRPr lang="en-US" altLang="ja-JP" sz="2800" b="1" dirty="0">
              <a:solidFill>
                <a:prstClr val="black"/>
              </a:solidFill>
            </a:endParaRPr>
          </a:p>
          <a:p>
            <a:r>
              <a:rPr lang="ja-JP" altLang="en-US" sz="2800" b="1" dirty="0" smtClean="0">
                <a:solidFill>
                  <a:prstClr val="black"/>
                </a:solidFill>
              </a:rPr>
              <a:t>そのために、</a:t>
            </a:r>
            <a:r>
              <a:rPr lang="ja-JP" altLang="en-US" sz="2800" b="1" dirty="0" smtClean="0">
                <a:solidFill>
                  <a:schemeClr val="accent1">
                    <a:lumMod val="75000"/>
                  </a:schemeClr>
                </a:solidFill>
              </a:rPr>
              <a:t>両者の研究資源やこれまでの成果を十分に活用</a:t>
            </a:r>
            <a:r>
              <a:rPr lang="ja-JP" altLang="en-US" sz="2800" b="1" dirty="0" smtClean="0">
                <a:solidFill>
                  <a:prstClr val="black"/>
                </a:solidFill>
              </a:rPr>
              <a:t>してプロジェクトを設計します。</a:t>
            </a:r>
            <a:endParaRPr lang="en-US" altLang="ja-JP" sz="2800" b="1" dirty="0" smtClean="0">
              <a:solidFill>
                <a:prstClr val="black"/>
              </a:solidFill>
            </a:endParaRPr>
          </a:p>
          <a:p>
            <a:endParaRPr lang="en-US" altLang="ja-JP" sz="2800" b="1" dirty="0">
              <a:solidFill>
                <a:prstClr val="black"/>
              </a:solidFill>
            </a:endParaRPr>
          </a:p>
          <a:p>
            <a:r>
              <a:rPr lang="en-US" altLang="ja-JP" sz="2800" b="1" dirty="0" smtClean="0">
                <a:solidFill>
                  <a:prstClr val="black"/>
                </a:solidFill>
              </a:rPr>
              <a:t>FS</a:t>
            </a:r>
            <a:r>
              <a:rPr lang="ja-JP" altLang="en-US" sz="2800" b="1" dirty="0" smtClean="0">
                <a:solidFill>
                  <a:prstClr val="black"/>
                </a:solidFill>
              </a:rPr>
              <a:t>責任者と地球研所内対応者が密に協議して、お互いのアイデアやアプローチについて</a:t>
            </a:r>
            <a:r>
              <a:rPr lang="ja-JP" altLang="en-US" sz="2800" b="1" dirty="0" smtClean="0">
                <a:solidFill>
                  <a:schemeClr val="accent1">
                    <a:lumMod val="75000"/>
                  </a:schemeClr>
                </a:solidFill>
              </a:rPr>
              <a:t>相互に学びあうプロセスで研究を進めます</a:t>
            </a:r>
            <a:r>
              <a:rPr lang="ja-JP" altLang="en-US" sz="2800" b="1" dirty="0" smtClean="0">
                <a:solidFill>
                  <a:prstClr val="black"/>
                </a:solidFill>
              </a:rPr>
              <a:t>。</a:t>
            </a:r>
            <a:endParaRPr lang="ja-JP" altLang="en-US" sz="2800" b="1" dirty="0"/>
          </a:p>
        </p:txBody>
      </p:sp>
      <p:sp>
        <p:nvSpPr>
          <p:cNvPr id="3" name="正方形/長方形 2"/>
          <p:cNvSpPr/>
          <p:nvPr/>
        </p:nvSpPr>
        <p:spPr>
          <a:xfrm>
            <a:off x="1691680" y="260648"/>
            <a:ext cx="5832648"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ja-JP" altLang="en-US" sz="2800" b="1" dirty="0">
                <a:solidFill>
                  <a:prstClr val="black"/>
                </a:solidFill>
              </a:rPr>
              <a:t>注意</a:t>
            </a:r>
            <a:r>
              <a:rPr lang="ja-JP" altLang="en-US" sz="2800" b="1" dirty="0" smtClean="0">
                <a:solidFill>
                  <a:prstClr val="black"/>
                </a:solidFill>
              </a:rPr>
              <a:t>していただきたいこ</a:t>
            </a:r>
            <a:r>
              <a:rPr lang="ja-JP" altLang="en-US" sz="2800" b="1" dirty="0">
                <a:solidFill>
                  <a:prstClr val="black"/>
                </a:solidFill>
              </a:rPr>
              <a:t>と</a:t>
            </a:r>
          </a:p>
        </p:txBody>
      </p:sp>
    </p:spTree>
    <p:extLst>
      <p:ext uri="{BB962C8B-B14F-4D97-AF65-F5344CB8AC3E}">
        <p14:creationId xmlns:p14="http://schemas.microsoft.com/office/powerpoint/2010/main" val="2264589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26368" y="3645024"/>
            <a:ext cx="8666112" cy="2592288"/>
          </a:xfrm>
        </p:spPr>
        <p:txBody>
          <a:bodyPr>
            <a:noAutofit/>
          </a:bodyPr>
          <a:lstStyle/>
          <a:p>
            <a:pPr algn="l"/>
            <a:r>
              <a:rPr kumimoji="1" lang="ja-JP" altLang="en-US" sz="1800" b="1" dirty="0" smtClean="0">
                <a:solidFill>
                  <a:schemeClr val="tx1"/>
                </a:solidFill>
              </a:rPr>
              <a:t>インキュベーション　　予備研究　　　　　　　　プレリサーチ　　　　　　　　　　　　本研究</a:t>
            </a:r>
            <a:r>
              <a:rPr kumimoji="1" lang="en-US" altLang="ja-JP" sz="1800" b="1" dirty="0" smtClean="0">
                <a:solidFill>
                  <a:schemeClr val="tx1"/>
                </a:solidFill>
              </a:rPr>
              <a:t/>
            </a:r>
            <a:br>
              <a:rPr kumimoji="1" lang="en-US" altLang="ja-JP" sz="1800" b="1" dirty="0" smtClean="0">
                <a:solidFill>
                  <a:schemeClr val="tx1"/>
                </a:solidFill>
              </a:rPr>
            </a:br>
            <a:r>
              <a:rPr kumimoji="1" lang="ja-JP" altLang="en-US" sz="1800" b="1" dirty="0" smtClean="0">
                <a:solidFill>
                  <a:schemeClr val="tx1"/>
                </a:solidFill>
              </a:rPr>
              <a:t>研究</a:t>
            </a:r>
            <a:r>
              <a:rPr kumimoji="1" lang="en-US" altLang="ja-JP" sz="1800" b="1" dirty="0" smtClean="0">
                <a:solidFill>
                  <a:schemeClr val="tx1"/>
                </a:solidFill>
              </a:rPr>
              <a:t/>
            </a:r>
            <a:br>
              <a:rPr kumimoji="1" lang="en-US" altLang="ja-JP" sz="1800" b="1" dirty="0" smtClean="0">
                <a:solidFill>
                  <a:schemeClr val="tx1"/>
                </a:solidFill>
              </a:rPr>
            </a:br>
            <a:r>
              <a:rPr kumimoji="1" lang="ja-JP" altLang="en-US" sz="1800" b="1" dirty="0" smtClean="0">
                <a:solidFill>
                  <a:schemeClr val="tx1"/>
                </a:solidFill>
              </a:rPr>
              <a:t>６ヵ月～１年　　　　　　６ヵ月～１年　　　　　　　　１年程度　　　　　　　　　　　　　３～５年</a:t>
            </a:r>
            <a:r>
              <a:rPr kumimoji="1" lang="en-US" altLang="ja-JP" sz="1800" b="1" dirty="0" smtClean="0">
                <a:solidFill>
                  <a:schemeClr val="tx1"/>
                </a:solidFill>
              </a:rPr>
              <a:t/>
            </a:r>
            <a:br>
              <a:rPr kumimoji="1" lang="en-US" altLang="ja-JP" sz="1800" b="1" dirty="0" smtClean="0">
                <a:solidFill>
                  <a:schemeClr val="tx1"/>
                </a:solidFill>
              </a:rPr>
            </a:br>
            <a:r>
              <a:rPr kumimoji="1" lang="en-US" altLang="ja-JP" sz="1800" b="1" dirty="0" smtClean="0">
                <a:solidFill>
                  <a:schemeClr val="tx1"/>
                </a:solidFill>
              </a:rPr>
              <a:t/>
            </a:r>
            <a:br>
              <a:rPr kumimoji="1" lang="en-US" altLang="ja-JP" sz="1800" b="1" dirty="0" smtClean="0">
                <a:solidFill>
                  <a:schemeClr val="tx1"/>
                </a:solidFill>
              </a:rPr>
            </a:br>
            <a:r>
              <a:rPr kumimoji="1" lang="en-US" altLang="ja-JP" sz="1800" b="1" dirty="0" smtClean="0">
                <a:solidFill>
                  <a:schemeClr val="tx1"/>
                </a:solidFill>
              </a:rPr>
              <a:t/>
            </a:r>
            <a:br>
              <a:rPr kumimoji="1" lang="en-US" altLang="ja-JP" sz="1800" b="1" dirty="0" smtClean="0">
                <a:solidFill>
                  <a:schemeClr val="tx1"/>
                </a:solidFill>
              </a:rPr>
            </a:br>
            <a:r>
              <a:rPr lang="en-US" altLang="ja-JP" sz="2400" b="1" dirty="0" smtClean="0">
                <a:solidFill>
                  <a:schemeClr val="tx1"/>
                </a:solidFill>
              </a:rPr>
              <a:t>※IS</a:t>
            </a:r>
            <a:r>
              <a:rPr lang="ja-JP" altLang="en-US" sz="2400" b="1" dirty="0">
                <a:solidFill>
                  <a:schemeClr val="tx1"/>
                </a:solidFill>
              </a:rPr>
              <a:t>：</a:t>
            </a:r>
            <a:r>
              <a:rPr lang="en-US" altLang="ja-JP" sz="2400" b="1" dirty="0" smtClean="0">
                <a:solidFill>
                  <a:schemeClr val="tx1"/>
                </a:solidFill>
              </a:rPr>
              <a:t>Incubation  Study ,   PR</a:t>
            </a:r>
            <a:r>
              <a:rPr lang="ja-JP" altLang="en-US" sz="2400" b="1" dirty="0">
                <a:solidFill>
                  <a:schemeClr val="tx1"/>
                </a:solidFill>
              </a:rPr>
              <a:t>：</a:t>
            </a:r>
            <a:r>
              <a:rPr lang="en-US" altLang="ja-JP" sz="2400" b="1" dirty="0" smtClean="0">
                <a:solidFill>
                  <a:schemeClr val="tx1"/>
                </a:solidFill>
              </a:rPr>
              <a:t>Pre-Research ,   FR </a:t>
            </a:r>
            <a:r>
              <a:rPr lang="ja-JP" altLang="en-US" sz="2400" b="1" dirty="0">
                <a:solidFill>
                  <a:schemeClr val="tx1"/>
                </a:solidFill>
              </a:rPr>
              <a:t>：</a:t>
            </a:r>
            <a:r>
              <a:rPr lang="en-US" altLang="ja-JP" sz="2400" b="1" dirty="0" smtClean="0">
                <a:solidFill>
                  <a:schemeClr val="tx1"/>
                </a:solidFill>
              </a:rPr>
              <a:t>Full  Research</a:t>
            </a:r>
            <a:br>
              <a:rPr lang="en-US" altLang="ja-JP" sz="2400" b="1" dirty="0" smtClean="0">
                <a:solidFill>
                  <a:schemeClr val="tx1"/>
                </a:solidFill>
              </a:rPr>
            </a:br>
            <a:r>
              <a:rPr lang="en-US" altLang="ja-JP" sz="2400" b="1" dirty="0" smtClean="0">
                <a:solidFill>
                  <a:schemeClr val="tx1"/>
                </a:solidFill>
              </a:rPr>
              <a:t>※</a:t>
            </a:r>
            <a:r>
              <a:rPr lang="ja-JP" altLang="en-US" sz="2400" b="1" dirty="0" smtClean="0">
                <a:solidFill>
                  <a:schemeClr val="tx1"/>
                </a:solidFill>
              </a:rPr>
              <a:t>「機関連携プロジェクト」は、</a:t>
            </a:r>
            <a:r>
              <a:rPr lang="en-US" altLang="ja-JP" sz="2400" b="1" dirty="0" smtClean="0">
                <a:solidFill>
                  <a:schemeClr val="tx1"/>
                </a:solidFill>
              </a:rPr>
              <a:t>FS </a:t>
            </a:r>
            <a:r>
              <a:rPr lang="ja-JP" altLang="en-US" sz="2400" b="1" dirty="0" smtClean="0">
                <a:solidFill>
                  <a:schemeClr val="tx1"/>
                </a:solidFill>
              </a:rPr>
              <a:t>から始める</a:t>
            </a:r>
          </a:p>
          <a:p>
            <a:pPr algn="l"/>
            <a:endParaRPr lang="ja-JP" altLang="en-US" sz="1800" b="1" dirty="0">
              <a:solidFill>
                <a:schemeClr val="tx1"/>
              </a:solidFill>
            </a:endParaRPr>
          </a:p>
          <a:p>
            <a:pPr algn="l"/>
            <a:endParaRPr kumimoji="1" lang="ja-JP" altLang="en-US" sz="1800" b="1" dirty="0">
              <a:solidFill>
                <a:schemeClr val="tx1"/>
              </a:solidFill>
            </a:endParaRPr>
          </a:p>
        </p:txBody>
      </p:sp>
      <p:sp>
        <p:nvSpPr>
          <p:cNvPr id="5" name="正方形/長方形 4"/>
          <p:cNvSpPr/>
          <p:nvPr/>
        </p:nvSpPr>
        <p:spPr>
          <a:xfrm>
            <a:off x="251520" y="476672"/>
            <a:ext cx="8640960" cy="523220"/>
          </a:xfrm>
          <a:prstGeom prst="rect">
            <a:avLst/>
          </a:prstGeom>
        </p:spPr>
        <p:txBody>
          <a:bodyPr wrap="square">
            <a:spAutoFit/>
          </a:bodyPr>
          <a:lstStyle/>
          <a:p>
            <a:r>
              <a:rPr lang="ja-JP" altLang="en-US" sz="2800" b="1" dirty="0" smtClean="0"/>
              <a:t>地球</a:t>
            </a:r>
            <a:r>
              <a:rPr lang="ja-JP" altLang="en-US" sz="2800" b="1" dirty="0"/>
              <a:t>研</a:t>
            </a:r>
            <a:r>
              <a:rPr lang="ja-JP" altLang="en-US" sz="2800" b="1" dirty="0" smtClean="0"/>
              <a:t>プロジェクト形成プロセス（連携研究プロジェクト）</a:t>
            </a:r>
            <a:endParaRPr lang="ja-JP" altLang="en-US" sz="2800" b="1" dirty="0"/>
          </a:p>
        </p:txBody>
      </p:sp>
      <p:grpSp>
        <p:nvGrpSpPr>
          <p:cNvPr id="2" name="グループ化 1"/>
          <p:cNvGrpSpPr/>
          <p:nvPr/>
        </p:nvGrpSpPr>
        <p:grpSpPr>
          <a:xfrm>
            <a:off x="226368" y="1484784"/>
            <a:ext cx="8666112" cy="1800200"/>
            <a:chOff x="226368" y="2170161"/>
            <a:chExt cx="8666112" cy="1800200"/>
          </a:xfrm>
        </p:grpSpPr>
        <p:sp>
          <p:nvSpPr>
            <p:cNvPr id="6" name="円/楕円 5"/>
            <p:cNvSpPr/>
            <p:nvPr/>
          </p:nvSpPr>
          <p:spPr>
            <a:xfrm>
              <a:off x="226368" y="2583275"/>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00" dirty="0" smtClean="0"/>
                <a:t>IS</a:t>
              </a:r>
              <a:endParaRPr kumimoji="1" lang="ja-JP" altLang="en-US" sz="4000" dirty="0"/>
            </a:p>
          </p:txBody>
        </p:sp>
        <p:sp>
          <p:nvSpPr>
            <p:cNvPr id="8" name="円/楕円 7"/>
            <p:cNvSpPr/>
            <p:nvPr/>
          </p:nvSpPr>
          <p:spPr>
            <a:xfrm>
              <a:off x="2231740" y="2489402"/>
              <a:ext cx="1152128" cy="110214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smtClean="0"/>
                <a:t>FS</a:t>
              </a:r>
              <a:endParaRPr lang="ja-JP" altLang="en-US" sz="4800" dirty="0"/>
            </a:p>
          </p:txBody>
        </p:sp>
        <p:sp>
          <p:nvSpPr>
            <p:cNvPr id="9" name="円/楕円 8"/>
            <p:cNvSpPr/>
            <p:nvPr/>
          </p:nvSpPr>
          <p:spPr>
            <a:xfrm>
              <a:off x="4436181" y="2375171"/>
              <a:ext cx="1440160" cy="13901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000" b="1" dirty="0" smtClean="0"/>
                <a:t>PR</a:t>
              </a:r>
              <a:endParaRPr kumimoji="1" lang="ja-JP" altLang="en-US" sz="6000" dirty="0"/>
            </a:p>
          </p:txBody>
        </p:sp>
        <p:sp>
          <p:nvSpPr>
            <p:cNvPr id="10" name="円/楕円 9"/>
            <p:cNvSpPr/>
            <p:nvPr/>
          </p:nvSpPr>
          <p:spPr>
            <a:xfrm>
              <a:off x="7020272" y="2170161"/>
              <a:ext cx="1872208" cy="18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0" b="1" dirty="0" smtClean="0"/>
                <a:t>FR</a:t>
              </a:r>
              <a:endParaRPr kumimoji="1" lang="ja-JP" altLang="en-US" sz="8000" dirty="0"/>
            </a:p>
          </p:txBody>
        </p:sp>
        <p:sp>
          <p:nvSpPr>
            <p:cNvPr id="13" name="右矢印 12"/>
            <p:cNvSpPr/>
            <p:nvPr/>
          </p:nvSpPr>
          <p:spPr>
            <a:xfrm>
              <a:off x="1346492" y="2827945"/>
              <a:ext cx="690376"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3563888" y="2827945"/>
              <a:ext cx="711883"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6084168" y="2827945"/>
              <a:ext cx="736475"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4070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39552" y="1124744"/>
            <a:ext cx="8280920" cy="2231380"/>
          </a:xfrm>
          <a:prstGeom prst="rect">
            <a:avLst/>
          </a:prstGeom>
        </p:spPr>
        <p:txBody>
          <a:bodyPr wrap="square">
            <a:spAutoFit/>
          </a:bodyPr>
          <a:lstStyle/>
          <a:p>
            <a:r>
              <a:rPr lang="ja-JP" altLang="en-US" sz="2000" b="1" dirty="0" smtClean="0">
                <a:solidFill>
                  <a:prstClr val="black"/>
                </a:solidFill>
              </a:rPr>
              <a:t>応募</a:t>
            </a:r>
            <a:r>
              <a:rPr lang="ja-JP" altLang="en-US" sz="2000" b="1" dirty="0">
                <a:solidFill>
                  <a:prstClr val="black"/>
                </a:solidFill>
              </a:rPr>
              <a:t>提案</a:t>
            </a:r>
            <a:r>
              <a:rPr lang="ja-JP" altLang="en-US" sz="2000" b="1" dirty="0" smtClean="0">
                <a:solidFill>
                  <a:prstClr val="black"/>
                </a:solidFill>
              </a:rPr>
              <a:t>を受けて公開ヒアリング</a:t>
            </a:r>
            <a:r>
              <a:rPr lang="ja-JP" altLang="en-US" sz="2000" b="1" dirty="0" smtClean="0">
                <a:solidFill>
                  <a:prstClr val="black"/>
                </a:solidFill>
              </a:rPr>
              <a:t>と所内審査</a:t>
            </a:r>
            <a:r>
              <a:rPr lang="ja-JP" altLang="en-US" sz="2000" b="1" dirty="0" smtClean="0">
                <a:solidFill>
                  <a:prstClr val="black"/>
                </a:solidFill>
              </a:rPr>
              <a:t>を実施</a:t>
            </a:r>
            <a:endParaRPr lang="en-US" altLang="ja-JP" sz="2000" b="1" dirty="0" smtClean="0">
              <a:solidFill>
                <a:prstClr val="black"/>
              </a:solidFill>
            </a:endParaRPr>
          </a:p>
          <a:p>
            <a:r>
              <a:rPr lang="ja-JP" altLang="en-US" sz="2000" b="1" dirty="0" smtClean="0">
                <a:solidFill>
                  <a:prstClr val="black"/>
                </a:solidFill>
              </a:rPr>
              <a:t>所外有識者による研究プロジェクト評価委員会（</a:t>
            </a:r>
            <a:r>
              <a:rPr lang="en-US" altLang="ja-JP" sz="2000" b="1" dirty="0" smtClean="0">
                <a:solidFill>
                  <a:prstClr val="black"/>
                </a:solidFill>
              </a:rPr>
              <a:t>PEC</a:t>
            </a:r>
            <a:r>
              <a:rPr lang="ja-JP" altLang="en-US" sz="2000" b="1" dirty="0" smtClean="0">
                <a:solidFill>
                  <a:prstClr val="black"/>
                </a:solidFill>
              </a:rPr>
              <a:t>）に</a:t>
            </a:r>
            <a:r>
              <a:rPr lang="ja-JP" altLang="en-US" sz="2000" b="1" dirty="0" smtClean="0">
                <a:solidFill>
                  <a:prstClr val="black"/>
                </a:solidFill>
              </a:rPr>
              <a:t>よる審査</a:t>
            </a:r>
            <a:endParaRPr lang="en-US" altLang="ja-JP" sz="2000" b="1" dirty="0" smtClean="0">
              <a:solidFill>
                <a:prstClr val="black"/>
              </a:solidFill>
            </a:endParaRPr>
          </a:p>
          <a:p>
            <a:r>
              <a:rPr lang="en-US" altLang="ja-JP" sz="2000" b="1" dirty="0">
                <a:solidFill>
                  <a:prstClr val="black"/>
                </a:solidFill>
              </a:rPr>
              <a:t>1</a:t>
            </a:r>
            <a:r>
              <a:rPr lang="ja-JP" altLang="en-US" sz="2000" b="1" dirty="0" smtClean="0">
                <a:solidFill>
                  <a:prstClr val="black"/>
                </a:solidFill>
              </a:rPr>
              <a:t>年間の</a:t>
            </a:r>
            <a:r>
              <a:rPr lang="en-US" altLang="ja-JP" sz="2000" b="1" dirty="0" smtClean="0">
                <a:solidFill>
                  <a:prstClr val="black"/>
                </a:solidFill>
              </a:rPr>
              <a:t>FS</a:t>
            </a:r>
            <a:r>
              <a:rPr lang="ja-JP" altLang="en-US" sz="2000" b="1" dirty="0" smtClean="0">
                <a:solidFill>
                  <a:prstClr val="black"/>
                </a:solidFill>
              </a:rPr>
              <a:t>を実施</a:t>
            </a:r>
            <a:endParaRPr lang="en-US" altLang="ja-JP" sz="2000" b="1" dirty="0" smtClean="0">
              <a:solidFill>
                <a:prstClr val="black"/>
              </a:solidFill>
            </a:endParaRPr>
          </a:p>
          <a:p>
            <a:r>
              <a:rPr lang="ja-JP" altLang="en-US" sz="2000" b="1" dirty="0" smtClean="0">
                <a:solidFill>
                  <a:prstClr val="black"/>
                </a:solidFill>
              </a:rPr>
              <a:t>所内審査および</a:t>
            </a:r>
            <a:r>
              <a:rPr lang="en-US" altLang="ja-JP" sz="2000" b="1" dirty="0" smtClean="0">
                <a:solidFill>
                  <a:prstClr val="black"/>
                </a:solidFill>
              </a:rPr>
              <a:t>PEC</a:t>
            </a:r>
            <a:r>
              <a:rPr lang="ja-JP" altLang="en-US" sz="2000" b="1" dirty="0" smtClean="0">
                <a:solidFill>
                  <a:prstClr val="black"/>
                </a:solidFill>
              </a:rPr>
              <a:t>による審査</a:t>
            </a:r>
            <a:endParaRPr lang="en-US" altLang="ja-JP" sz="2000" b="1" dirty="0" smtClean="0">
              <a:solidFill>
                <a:prstClr val="black"/>
              </a:solidFill>
            </a:endParaRPr>
          </a:p>
          <a:p>
            <a:r>
              <a:rPr lang="ja-JP" altLang="en-US" sz="2000" b="1" dirty="0" smtClean="0">
                <a:solidFill>
                  <a:prstClr val="black"/>
                </a:solidFill>
              </a:rPr>
              <a:t>地球研運営</a:t>
            </a:r>
            <a:r>
              <a:rPr lang="ja-JP" altLang="en-US" sz="2000" b="1" dirty="0">
                <a:solidFill>
                  <a:prstClr val="black"/>
                </a:solidFill>
              </a:rPr>
              <a:t>会議</a:t>
            </a:r>
            <a:r>
              <a:rPr lang="ja-JP" altLang="en-US" sz="2000" b="1" dirty="0" smtClean="0">
                <a:solidFill>
                  <a:prstClr val="black"/>
                </a:solidFill>
              </a:rPr>
              <a:t>の</a:t>
            </a:r>
            <a:r>
              <a:rPr lang="ja-JP" altLang="en-US" sz="2000" b="1" dirty="0">
                <a:solidFill>
                  <a:prstClr val="black"/>
                </a:solidFill>
              </a:rPr>
              <a:t>承認</a:t>
            </a:r>
            <a:r>
              <a:rPr lang="ja-JP" altLang="en-US" sz="2000" b="1" dirty="0" smtClean="0">
                <a:solidFill>
                  <a:prstClr val="black"/>
                </a:solidFill>
              </a:rPr>
              <a:t>を経て本研究（</a:t>
            </a:r>
            <a:r>
              <a:rPr lang="en-US" altLang="ja-JP" sz="2000" b="1" dirty="0" smtClean="0">
                <a:solidFill>
                  <a:prstClr val="black"/>
                </a:solidFill>
              </a:rPr>
              <a:t>3</a:t>
            </a:r>
            <a:r>
              <a:rPr lang="ja-JP" altLang="en-US" sz="2000" b="1" dirty="0" smtClean="0">
                <a:solidFill>
                  <a:prstClr val="black"/>
                </a:solidFill>
              </a:rPr>
              <a:t>～</a:t>
            </a:r>
            <a:r>
              <a:rPr lang="en-US" altLang="ja-JP" sz="2000" b="1" dirty="0" smtClean="0">
                <a:solidFill>
                  <a:prstClr val="black"/>
                </a:solidFill>
              </a:rPr>
              <a:t>5</a:t>
            </a:r>
            <a:r>
              <a:rPr lang="ja-JP" altLang="en-US" sz="2000" b="1" dirty="0" smtClean="0">
                <a:solidFill>
                  <a:prstClr val="black"/>
                </a:solidFill>
              </a:rPr>
              <a:t>年）に進む</a:t>
            </a:r>
            <a:endParaRPr lang="en-US" altLang="ja-JP" sz="2000" b="1" dirty="0" smtClean="0">
              <a:solidFill>
                <a:prstClr val="black"/>
              </a:solidFill>
            </a:endParaRPr>
          </a:p>
          <a:p>
            <a:r>
              <a:rPr lang="en-US" altLang="ja-JP" sz="1300" b="1" dirty="0" smtClean="0">
                <a:solidFill>
                  <a:prstClr val="black"/>
                </a:solidFill>
              </a:rPr>
              <a:t/>
            </a:r>
            <a:br>
              <a:rPr lang="en-US" altLang="ja-JP" sz="1300" b="1" dirty="0" smtClean="0">
                <a:solidFill>
                  <a:prstClr val="black"/>
                </a:solidFill>
              </a:rPr>
            </a:br>
            <a:r>
              <a:rPr lang="ja-JP" altLang="ja-JP" sz="1300" dirty="0">
                <a:solidFill>
                  <a:prstClr val="black"/>
                </a:solidFill>
              </a:rPr>
              <a:t/>
            </a:r>
            <a:br>
              <a:rPr lang="ja-JP" altLang="ja-JP" sz="1300" dirty="0">
                <a:solidFill>
                  <a:prstClr val="black"/>
                </a:solidFill>
              </a:rPr>
            </a:br>
            <a:r>
              <a:rPr lang="en-US" altLang="ja-JP" sz="1300" dirty="0">
                <a:solidFill>
                  <a:prstClr val="black"/>
                </a:solidFill>
              </a:rPr>
              <a:t> </a:t>
            </a:r>
            <a:endParaRPr lang="ja-JP" altLang="en-US" sz="1400" b="1" dirty="0"/>
          </a:p>
        </p:txBody>
      </p:sp>
      <p:sp>
        <p:nvSpPr>
          <p:cNvPr id="3" name="正方形/長方形 2"/>
          <p:cNvSpPr/>
          <p:nvPr/>
        </p:nvSpPr>
        <p:spPr>
          <a:xfrm>
            <a:off x="1043608" y="305967"/>
            <a:ext cx="7056784" cy="461665"/>
          </a:xfrm>
          <a:prstGeom prst="rect">
            <a:avLst/>
          </a:prstGeom>
        </p:spPr>
        <p:txBody>
          <a:bodyPr wrap="square">
            <a:spAutoFit/>
          </a:bodyPr>
          <a:lstStyle/>
          <a:p>
            <a:pPr lvl="0" algn="ctr"/>
            <a:r>
              <a:rPr lang="ja-JP" altLang="en-US" sz="2400" b="1" dirty="0">
                <a:solidFill>
                  <a:prstClr val="black"/>
                </a:solidFill>
              </a:rPr>
              <a:t>機関連携プロジェクト予備研究（ＦＳ</a:t>
            </a:r>
            <a:r>
              <a:rPr lang="ja-JP" altLang="en-US" sz="2400" b="1" dirty="0" smtClean="0">
                <a:solidFill>
                  <a:prstClr val="black"/>
                </a:solidFill>
              </a:rPr>
              <a:t>）形成のプロセス</a:t>
            </a:r>
            <a:endParaRPr lang="ja-JP" altLang="en-US" sz="2400" b="1" dirty="0">
              <a:solidFill>
                <a:prstClr val="black"/>
              </a:solidFill>
            </a:endParaRPr>
          </a:p>
        </p:txBody>
      </p:sp>
      <p:sp>
        <p:nvSpPr>
          <p:cNvPr id="4" name="正方形/長方形 3"/>
          <p:cNvSpPr/>
          <p:nvPr/>
        </p:nvSpPr>
        <p:spPr>
          <a:xfrm>
            <a:off x="539552" y="3751018"/>
            <a:ext cx="8280920" cy="3046988"/>
          </a:xfrm>
          <a:prstGeom prst="rect">
            <a:avLst/>
          </a:prstGeom>
        </p:spPr>
        <p:txBody>
          <a:bodyPr wrap="square">
            <a:spAutoFit/>
          </a:bodyPr>
          <a:lstStyle/>
          <a:p>
            <a:r>
              <a:rPr lang="ja-JP" altLang="en-US" sz="1600" b="1" dirty="0" smtClean="0">
                <a:solidFill>
                  <a:prstClr val="black"/>
                </a:solidFill>
              </a:rPr>
              <a:t>　　　　　　　　　　　　　　　　　　　　　　　　　　　　　　　　　　　　　　　　　　　　　　　　　</a:t>
            </a:r>
            <a:r>
              <a:rPr lang="en-US" altLang="ja-JP" sz="1600" b="1" dirty="0" smtClean="0">
                <a:solidFill>
                  <a:prstClr val="black"/>
                </a:solidFill>
              </a:rPr>
              <a:t/>
            </a:r>
            <a:br>
              <a:rPr lang="en-US" altLang="ja-JP" sz="1600" b="1" dirty="0" smtClean="0">
                <a:solidFill>
                  <a:prstClr val="black"/>
                </a:solidFill>
              </a:rPr>
            </a:br>
            <a:r>
              <a:rPr lang="en-US" altLang="ja-JP" sz="1600" b="1" dirty="0" smtClean="0">
                <a:solidFill>
                  <a:prstClr val="black"/>
                </a:solidFill>
              </a:rPr>
              <a:t/>
            </a:r>
            <a:br>
              <a:rPr lang="en-US" altLang="ja-JP" sz="1600" b="1" dirty="0" smtClean="0">
                <a:solidFill>
                  <a:prstClr val="black"/>
                </a:solidFill>
              </a:rPr>
            </a:br>
            <a:r>
              <a:rPr lang="en-US" altLang="ja-JP" sz="1600" b="1" dirty="0" smtClean="0">
                <a:solidFill>
                  <a:prstClr val="black"/>
                </a:solidFill>
              </a:rPr>
              <a:t/>
            </a:r>
            <a:br>
              <a:rPr lang="en-US" altLang="ja-JP" sz="1600" b="1" dirty="0" smtClean="0">
                <a:solidFill>
                  <a:prstClr val="black"/>
                </a:solidFill>
              </a:rPr>
            </a:br>
            <a:endParaRPr lang="en-US" altLang="ja-JP" sz="1600" b="1" dirty="0" smtClean="0">
              <a:solidFill>
                <a:prstClr val="black"/>
              </a:solidFill>
            </a:endParaRPr>
          </a:p>
          <a:p>
            <a:r>
              <a:rPr lang="ja-JP" altLang="en-US" sz="1600" b="1" dirty="0" smtClean="0">
                <a:solidFill>
                  <a:prstClr val="black"/>
                </a:solidFill>
              </a:rPr>
              <a:t>　</a:t>
            </a:r>
            <a:r>
              <a:rPr lang="ja-JP" altLang="ja-JP" sz="1600" b="1" dirty="0" smtClean="0">
                <a:solidFill>
                  <a:prstClr val="black"/>
                </a:solidFill>
              </a:rPr>
              <a:t>応募提案</a:t>
            </a:r>
            <a:endParaRPr lang="en-US" altLang="ja-JP" sz="1600" b="1" dirty="0" smtClean="0">
              <a:solidFill>
                <a:prstClr val="black"/>
              </a:solidFill>
            </a:endParaRPr>
          </a:p>
          <a:p>
            <a:r>
              <a:rPr lang="ja-JP" altLang="en-US" sz="1600" b="1" dirty="0" smtClean="0">
                <a:solidFill>
                  <a:prstClr val="black"/>
                </a:solidFill>
              </a:rPr>
              <a:t>　　　　　　　　</a:t>
            </a:r>
            <a:r>
              <a:rPr lang="ja-JP" altLang="ja-JP" sz="1600" b="1" dirty="0" smtClean="0">
                <a:solidFill>
                  <a:prstClr val="black"/>
                </a:solidFill>
              </a:rPr>
              <a:t>公開ヒアリング</a:t>
            </a:r>
            <a:r>
              <a:rPr lang="ja-JP" altLang="en-US" sz="1600" b="1" dirty="0" smtClean="0">
                <a:solidFill>
                  <a:prstClr val="black"/>
                </a:solidFill>
              </a:rPr>
              <a:t>実施　　　</a:t>
            </a:r>
            <a:r>
              <a:rPr lang="ja-JP" altLang="ja-JP" sz="1600" b="1" dirty="0" smtClean="0">
                <a:solidFill>
                  <a:prstClr val="black"/>
                </a:solidFill>
              </a:rPr>
              <a:t>所外</a:t>
            </a:r>
            <a:r>
              <a:rPr lang="ja-JP" altLang="ja-JP" sz="1600" b="1" dirty="0">
                <a:solidFill>
                  <a:prstClr val="black"/>
                </a:solidFill>
              </a:rPr>
              <a:t>の有識者に</a:t>
            </a:r>
            <a:r>
              <a:rPr lang="ja-JP" altLang="ja-JP" sz="1600" b="1" dirty="0" smtClean="0">
                <a:solidFill>
                  <a:prstClr val="black"/>
                </a:solidFill>
              </a:rPr>
              <a:t>よる</a:t>
            </a:r>
            <a:r>
              <a:rPr lang="ja-JP" altLang="en-US" sz="1600" b="1" dirty="0">
                <a:solidFill>
                  <a:prstClr val="black"/>
                </a:solidFill>
              </a:rPr>
              <a:t>審査</a:t>
            </a:r>
            <a:endParaRPr lang="en-US" altLang="ja-JP" sz="1600" b="1" dirty="0" smtClean="0">
              <a:solidFill>
                <a:prstClr val="black"/>
              </a:solidFill>
            </a:endParaRPr>
          </a:p>
          <a:p>
            <a:endParaRPr lang="en-US" altLang="ja-JP" sz="1600" b="1" dirty="0" smtClean="0">
              <a:solidFill>
                <a:prstClr val="black"/>
              </a:solidFill>
            </a:endParaRPr>
          </a:p>
          <a:p>
            <a:r>
              <a:rPr lang="ja-JP" altLang="en-US" sz="1600" b="1" dirty="0" smtClean="0">
                <a:solidFill>
                  <a:prstClr val="black"/>
                </a:solidFill>
              </a:rPr>
              <a:t>　　　　　　　　　　　　　　　　　　　　　　　　　　　　　　　　　　　　　　　　　</a:t>
            </a:r>
            <a:r>
              <a:rPr lang="ja-JP" altLang="ja-JP" sz="1600" b="1" dirty="0" smtClean="0">
                <a:solidFill>
                  <a:prstClr val="black"/>
                </a:solidFill>
              </a:rPr>
              <a:t>機関</a:t>
            </a:r>
            <a:r>
              <a:rPr lang="ja-JP" altLang="ja-JP" sz="1600" b="1" dirty="0">
                <a:solidFill>
                  <a:prstClr val="black"/>
                </a:solidFill>
              </a:rPr>
              <a:t>連携ＦＳとしての採択</a:t>
            </a:r>
            <a:r>
              <a:rPr lang="ja-JP" altLang="ja-JP" sz="1600" b="1" dirty="0" smtClean="0">
                <a:solidFill>
                  <a:prstClr val="black"/>
                </a:solidFill>
              </a:rPr>
              <a:t>が</a:t>
            </a:r>
            <a:r>
              <a:rPr lang="en-US" altLang="ja-JP" sz="1600" b="1" dirty="0" smtClean="0">
                <a:solidFill>
                  <a:prstClr val="black"/>
                </a:solidFill>
              </a:rPr>
              <a:t/>
            </a:r>
            <a:br>
              <a:rPr lang="en-US" altLang="ja-JP" sz="1600" b="1" dirty="0" smtClean="0">
                <a:solidFill>
                  <a:prstClr val="black"/>
                </a:solidFill>
              </a:rPr>
            </a:br>
            <a:r>
              <a:rPr lang="ja-JP" altLang="en-US" sz="1600" b="1" dirty="0" smtClean="0">
                <a:solidFill>
                  <a:prstClr val="black"/>
                </a:solidFill>
              </a:rPr>
              <a:t>　　　　　　　　　　　　　　　　　　　　　　　　　　　　　　　　　　　　　　　　　</a:t>
            </a:r>
            <a:r>
              <a:rPr lang="ja-JP" altLang="ja-JP" sz="1600" b="1" dirty="0" smtClean="0">
                <a:solidFill>
                  <a:prstClr val="black"/>
                </a:solidFill>
              </a:rPr>
              <a:t>認められる</a:t>
            </a:r>
            <a:r>
              <a:rPr lang="ja-JP" altLang="ja-JP" sz="1600" b="1" dirty="0">
                <a:solidFill>
                  <a:prstClr val="black"/>
                </a:solidFill>
              </a:rPr>
              <a:t>と</a:t>
            </a:r>
            <a:r>
              <a:rPr lang="en-US" altLang="ja-JP" sz="1600" b="1" dirty="0">
                <a:solidFill>
                  <a:prstClr val="black"/>
                </a:solidFill>
              </a:rPr>
              <a:t>1</a:t>
            </a:r>
            <a:r>
              <a:rPr lang="ja-JP" altLang="ja-JP" sz="1600" b="1" dirty="0">
                <a:solidFill>
                  <a:prstClr val="black"/>
                </a:solidFill>
              </a:rPr>
              <a:t>年ないし</a:t>
            </a:r>
            <a:r>
              <a:rPr lang="en-US" altLang="ja-JP" sz="1600" b="1" dirty="0">
                <a:solidFill>
                  <a:prstClr val="black"/>
                </a:solidFill>
              </a:rPr>
              <a:t>2</a:t>
            </a:r>
            <a:r>
              <a:rPr lang="ja-JP" altLang="ja-JP" sz="1600" b="1" dirty="0">
                <a:solidFill>
                  <a:prstClr val="black"/>
                </a:solidFill>
              </a:rPr>
              <a:t>年</a:t>
            </a:r>
            <a:r>
              <a:rPr lang="ja-JP" altLang="ja-JP" sz="1600" b="1" dirty="0" smtClean="0">
                <a:solidFill>
                  <a:prstClr val="black"/>
                </a:solidFill>
              </a:rPr>
              <a:t>の</a:t>
            </a:r>
            <a:r>
              <a:rPr lang="en-US" altLang="ja-JP" sz="1600" b="1" dirty="0" smtClean="0">
                <a:solidFill>
                  <a:prstClr val="black"/>
                </a:solidFill>
              </a:rPr>
              <a:t/>
            </a:r>
            <a:br>
              <a:rPr lang="en-US" altLang="ja-JP" sz="1600" b="1" dirty="0" smtClean="0">
                <a:solidFill>
                  <a:prstClr val="black"/>
                </a:solidFill>
              </a:rPr>
            </a:br>
            <a:r>
              <a:rPr lang="ja-JP" altLang="en-US" sz="1600" b="1" dirty="0" smtClean="0">
                <a:solidFill>
                  <a:prstClr val="black"/>
                </a:solidFill>
              </a:rPr>
              <a:t>　　　　　　　　　　　　　　　　　　　　　　　　　　　　　　　　　　　　　　　　　</a:t>
            </a:r>
            <a:r>
              <a:rPr lang="ja-JP" altLang="ja-JP" sz="1600" b="1" dirty="0" smtClean="0">
                <a:solidFill>
                  <a:prstClr val="black"/>
                </a:solidFill>
              </a:rPr>
              <a:t>ＦＳ</a:t>
            </a:r>
            <a:r>
              <a:rPr lang="ja-JP" altLang="ja-JP" sz="1600" b="1" dirty="0">
                <a:solidFill>
                  <a:prstClr val="black"/>
                </a:solidFill>
              </a:rPr>
              <a:t>を実施していただきます</a:t>
            </a:r>
            <a:r>
              <a:rPr lang="ja-JP" altLang="ja-JP" sz="1600" b="1" dirty="0" smtClean="0">
                <a:solidFill>
                  <a:prstClr val="black"/>
                </a:solidFill>
              </a:rPr>
              <a:t>。</a:t>
            </a:r>
            <a:r>
              <a:rPr lang="en-US" altLang="ja-JP" sz="1600" b="1" dirty="0" smtClean="0">
                <a:solidFill>
                  <a:prstClr val="black"/>
                </a:solidFill>
              </a:rPr>
              <a:t/>
            </a:r>
            <a:br>
              <a:rPr lang="en-US" altLang="ja-JP" sz="1600" b="1" dirty="0" smtClean="0">
                <a:solidFill>
                  <a:prstClr val="black"/>
                </a:solidFill>
              </a:rPr>
            </a:br>
            <a:r>
              <a:rPr lang="en-US" altLang="ja-JP" sz="1600" b="1" dirty="0" smtClean="0">
                <a:solidFill>
                  <a:prstClr val="black"/>
                </a:solidFill>
              </a:rPr>
              <a:t/>
            </a:r>
            <a:br>
              <a:rPr lang="en-US" altLang="ja-JP" sz="1600" b="1" dirty="0" smtClean="0">
                <a:solidFill>
                  <a:prstClr val="black"/>
                </a:solidFill>
              </a:rPr>
            </a:br>
            <a:r>
              <a:rPr lang="ja-JP" altLang="en-US" sz="1600" b="1" dirty="0" smtClean="0">
                <a:solidFill>
                  <a:prstClr val="black"/>
                </a:solidFill>
              </a:rPr>
              <a:t>　　　　　　　　　　　　　　　　　　　　　　　　　　　</a:t>
            </a:r>
            <a:endParaRPr lang="ja-JP" altLang="en-US" sz="1600" b="1" dirty="0"/>
          </a:p>
        </p:txBody>
      </p:sp>
      <p:sp>
        <p:nvSpPr>
          <p:cNvPr id="5" name="角丸四角形 4"/>
          <p:cNvSpPr/>
          <p:nvPr/>
        </p:nvSpPr>
        <p:spPr>
          <a:xfrm>
            <a:off x="2004864" y="3751018"/>
            <a:ext cx="914400"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400" b="1" dirty="0">
                <a:solidFill>
                  <a:prstClr val="black"/>
                </a:solidFill>
              </a:rPr>
              <a:t>所内審査</a:t>
            </a:r>
            <a:endParaRPr kumimoji="1" lang="ja-JP" altLang="en-US" sz="2400" b="1" dirty="0"/>
          </a:p>
        </p:txBody>
      </p:sp>
      <p:sp>
        <p:nvSpPr>
          <p:cNvPr id="6" name="角丸四角形 5"/>
          <p:cNvSpPr/>
          <p:nvPr/>
        </p:nvSpPr>
        <p:spPr>
          <a:xfrm>
            <a:off x="4051495" y="3632742"/>
            <a:ext cx="1240585" cy="109240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b="1" dirty="0">
                <a:solidFill>
                  <a:prstClr val="black"/>
                </a:solidFill>
              </a:rPr>
              <a:t>研究プロジェクト評価委員会（ＰＥＣ）</a:t>
            </a:r>
            <a:endParaRPr kumimoji="1" lang="ja-JP" altLang="en-US"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9" y="3429000"/>
            <a:ext cx="1940354" cy="195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右矢印 6"/>
          <p:cNvSpPr/>
          <p:nvPr/>
        </p:nvSpPr>
        <p:spPr>
          <a:xfrm>
            <a:off x="3203849" y="3982329"/>
            <a:ext cx="720080"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5465801" y="3982329"/>
            <a:ext cx="834391"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971600" y="3982329"/>
            <a:ext cx="720080"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2790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TotalTime>
  <Words>1227</Words>
  <Application>Microsoft Office PowerPoint</Application>
  <PresentationFormat>画面に合わせる (4:3)</PresentationFormat>
  <Paragraphs>112</Paragraphs>
  <Slides>16</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0</vt:i4>
      </vt:variant>
      <vt:variant>
        <vt:lpstr>スライド タイトル</vt:lpstr>
      </vt:variant>
      <vt:variant>
        <vt:i4>16</vt:i4>
      </vt:variant>
    </vt:vector>
  </HeadingPairs>
  <TitlesOfParts>
    <vt:vector size="1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研究期間 　1年ないし2年（平成26年4月1日～平成27年3月31日。本研究に採択 されなかった場合は平成28年3月31日までの延長が認められます。）   ＦＳの所要経費 　人件費、国内旅費、外国旅費、物件費等、諸謝金について、予算の 範囲内において地球研が負担します。1件当たり最大1,000万円で予算計画を立ててください。（人件費に関しては、ＦＳ責任者に係る経費は含みません。）  他のプロジェクト種別への移行  機関連携ＦＳは、所内担当者との協議を通じて、他のカテゴリーのプロジェクト（現行の連携プロジェクトまたは基幹研究プロジェクト）として形成することが妥当と判断された場合には、ＰＲＴの承認のもとに、これらのカテゴリーのプロジェクト候補としてＰＥＣによる本研究への移行審査を受けることができます。 </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現在  　　　　　　　　　  基幹連携</dc:title>
  <dc:creator>clerk-user</dc:creator>
  <cp:lastModifiedBy>12Epson-ke01</cp:lastModifiedBy>
  <cp:revision>50</cp:revision>
  <cp:lastPrinted>2013-10-31T07:25:26Z</cp:lastPrinted>
  <dcterms:created xsi:type="dcterms:W3CDTF">2013-10-30T08:01:50Z</dcterms:created>
  <dcterms:modified xsi:type="dcterms:W3CDTF">2013-11-26T01:47:50Z</dcterms:modified>
</cp:coreProperties>
</file>